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32" r:id="rId5"/>
    <p:sldMasterId id="2147493546" r:id="rId6"/>
    <p:sldMasterId id="2147493510" r:id="rId7"/>
    <p:sldMasterId id="2147493524" r:id="rId8"/>
  </p:sldMasterIdLst>
  <p:notesMasterIdLst>
    <p:notesMasterId r:id="rId18"/>
  </p:notesMasterIdLst>
  <p:handoutMasterIdLst>
    <p:handoutMasterId r:id="rId19"/>
  </p:handoutMasterIdLst>
  <p:sldIdLst>
    <p:sldId id="267" r:id="rId9"/>
    <p:sldId id="272" r:id="rId10"/>
    <p:sldId id="261" r:id="rId11"/>
    <p:sldId id="269" r:id="rId12"/>
    <p:sldId id="270" r:id="rId13"/>
    <p:sldId id="271" r:id="rId14"/>
    <p:sldId id="274" r:id="rId15"/>
    <p:sldId id="273" r:id="rId16"/>
    <p:sldId id="26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D6CB6"/>
    <a:srgbClr val="69B834"/>
    <a:srgbClr val="0D6FBD"/>
    <a:srgbClr val="69B833"/>
    <a:srgbClr val="063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4595"/>
  </p:normalViewPr>
  <p:slideViewPr>
    <p:cSldViewPr snapToGrid="0" snapToObjects="1">
      <p:cViewPr varScale="1">
        <p:scale>
          <a:sx n="123" d="100"/>
          <a:sy n="123" d="100"/>
        </p:scale>
        <p:origin x="108" y="378"/>
      </p:cViewPr>
      <p:guideLst>
        <p:guide orient="horz" pos="1620"/>
        <p:guide pos="205"/>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1" d="100"/>
          <a:sy n="81" d="100"/>
        </p:scale>
        <p:origin x="-30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2950329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3384974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Killeen-Temple is unique in central Texas, spanning I-35, covering several communities and the Fort Hood Army base.  But it is typical of American communities in that its auto mode share for the Journey to Work is about 93% .  The bicycle mode share is reported as exactly 0%, and the shares for all other modes combined is less than the share for work at home.  </a:t>
            </a:r>
          </a:p>
          <a:p>
            <a:r>
              <a:rPr lang="en-US" dirty="0"/>
              <a:t>The traditional auto-oriented planning process is therefore completely appropriate to serve and maintain the existing conditions.  This is generally reflected in three sample results from surveys.  The first shows a remarkable lack of logic, history, law, spelling, and grammar.  The second has a better attitude towards active transportation, but is at best neutral and is  ignorant of facts in the operations of bike lanes.  The third recognizes the wonderful synergy gained from linking the bike mode with transit by citing bike racks as the top priority, but has failed to recognize that every single bus in the system already has bike racks attached.  </a:t>
            </a:r>
          </a:p>
          <a:p>
            <a:r>
              <a:rPr lang="en-US" dirty="0"/>
              <a:t>Considering these things, we are lead to define four guiding principles for implementing multimodal performance planning: </a:t>
            </a:r>
          </a:p>
        </p:txBody>
      </p:sp>
    </p:spTree>
    <p:extLst>
      <p:ext uri="{BB962C8B-B14F-4D97-AF65-F5344CB8AC3E}">
        <p14:creationId xmlns:p14="http://schemas.microsoft.com/office/powerpoint/2010/main" val="99306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principles involves attitude as well as data. Implementing each has to recognize that, with a 93% mode share for autos, the most immediately applicable direction to program projects is on traditional projects.  But we must realize the limitations of that approach in the short term and the long term, and plan to build towards the desired integrated transportation system. </a:t>
            </a:r>
          </a:p>
        </p:txBody>
      </p:sp>
    </p:spTree>
    <p:extLst>
      <p:ext uri="{BB962C8B-B14F-4D97-AF65-F5344CB8AC3E}">
        <p14:creationId xmlns:p14="http://schemas.microsoft.com/office/powerpoint/2010/main" val="126260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had developed a very correct and useful chart that shows the linkages between existing plans that must be developed to implement multimodal planning.  The reality is more like the chart on the left; more dynamic, with multiple lines of different kinds, moving in different directions at different speeds, constantly changing, and with each made up of individual elements which sometimes have a mind of their own.  This graphic is really the core finding of our work; realizing the dynamic nature of the process and the constantly changing relationships and interconnectedness of all the elements.  </a:t>
            </a:r>
          </a:p>
        </p:txBody>
      </p:sp>
    </p:spTree>
    <p:extLst>
      <p:ext uri="{BB962C8B-B14F-4D97-AF65-F5344CB8AC3E}">
        <p14:creationId xmlns:p14="http://schemas.microsoft.com/office/powerpoint/2010/main" val="60740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are a key guiding principle.  For the update of the Thoroughfare Plan into a Regional Multimodal Plan, for example, we defined functional classes and facility types for each of the five transportation modes covered.  This totaled 36 different types of facilities, with each based on different purposes.  Expanding the functional class and facility types drove the need to expand the inventory data for each mode, and the data necessary for each modes’ performance measures.  In the end, we found that we could only make a first pass at the data collection, and finished by defining some good theoretical performance measures that we had to defer implementing until we could collect the base data.    </a:t>
            </a:r>
          </a:p>
        </p:txBody>
      </p:sp>
    </p:spTree>
    <p:extLst>
      <p:ext uri="{BB962C8B-B14F-4D97-AF65-F5344CB8AC3E}">
        <p14:creationId xmlns:p14="http://schemas.microsoft.com/office/powerpoint/2010/main" val="235340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selection criteria are best illustrated by an old example of building I-40 through Memphis.  The criteria were to build as straight and as cheaply as possible, with as little use of eminent domain and taking of houses as possible.  With these criteria, building the interstate through a park made perfect sense, even though the Section 4(f) requirements were already in place.  The local people supporting the park took their case to the Supreme Court and ultimately won, forcing the route to detour all the way around the city.  The route selected still had to use some eminent domain and destroy some houses….but they were in a low income neighborhood rather than high-income.  </a:t>
            </a:r>
          </a:p>
          <a:p>
            <a:r>
              <a:rPr lang="en-US" dirty="0"/>
              <a:t>The engineers were not wrong; they were limited by following criteria that were incomplete.  As in this example, either following or trying to correct incomplete criteria can lead to undesirable effects.    </a:t>
            </a:r>
          </a:p>
        </p:txBody>
      </p:sp>
    </p:spTree>
    <p:extLst>
      <p:ext uri="{BB962C8B-B14F-4D97-AF65-F5344CB8AC3E}">
        <p14:creationId xmlns:p14="http://schemas.microsoft.com/office/powerpoint/2010/main" val="99682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KTMPO has adopted a two-tracked evaluation criteria; one track for roads and one for transportation choices and livability.  Each has multiple criteria with objective and subjective measures; and each score is weighted to reflect the local priorities.  There is a final provision for a limited number of bonus points to reflect additional support for a project, but they must be documented.  </a:t>
            </a:r>
          </a:p>
        </p:txBody>
      </p:sp>
    </p:spTree>
    <p:extLst>
      <p:ext uri="{BB962C8B-B14F-4D97-AF65-F5344CB8AC3E}">
        <p14:creationId xmlns:p14="http://schemas.microsoft.com/office/powerpoint/2010/main" val="13466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guiding principle is the multiplicity of plans; both updates of existing plans and the development of completely new plans to broaden the scope and coverage of the planning process.  As the planning process expands, the linkages are being built, and as transportation choices expand, the planning process must expand with it.   </a:t>
            </a:r>
          </a:p>
        </p:txBody>
      </p:sp>
    </p:spTree>
    <p:extLst>
      <p:ext uri="{BB962C8B-B14F-4D97-AF65-F5344CB8AC3E}">
        <p14:creationId xmlns:p14="http://schemas.microsoft.com/office/powerpoint/2010/main" val="2138255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Generic">
    <p:spTree>
      <p:nvGrpSpPr>
        <p:cNvPr id="1" name=""/>
        <p:cNvGrpSpPr/>
        <p:nvPr/>
      </p:nvGrpSpPr>
      <p:grpSpPr>
        <a:xfrm>
          <a:off x="0" y="0"/>
          <a:ext cx="0" cy="0"/>
          <a:chOff x="0" y="0"/>
          <a:chExt cx="0" cy="0"/>
        </a:xfrm>
      </p:grpSpPr>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507" y="2490772"/>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3901" y="2490772"/>
            <a:ext cx="1685927" cy="1472939"/>
          </a:xfrm>
          <a:prstGeom prst="rect">
            <a:avLst/>
          </a:prstGeom>
        </p:spPr>
      </p:pic>
      <p:pic>
        <p:nvPicPr>
          <p:cNvPr id="19" name="Picture 18"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302" y="2490772"/>
            <a:ext cx="1685927" cy="1472939"/>
          </a:xfrm>
          <a:prstGeom prst="rect">
            <a:avLst/>
          </a:prstGeom>
        </p:spPr>
      </p:pic>
      <p:sp>
        <p:nvSpPr>
          <p:cNvPr id="20" name="Rectangle 19"/>
          <p:cNvSpPr/>
          <p:nvPr userDrawn="1"/>
        </p:nvSpPr>
        <p:spPr>
          <a:xfrm>
            <a:off x="5332694" y="2490771"/>
            <a:ext cx="3811308" cy="1469838"/>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5327930" y="2490771"/>
            <a:ext cx="2209523" cy="1473013"/>
          </a:xfrm>
          <a:prstGeom prst="rect">
            <a:avLst/>
          </a:prstGeom>
        </p:spPr>
      </p:pic>
      <p:sp>
        <p:nvSpPr>
          <p:cNvPr id="6" name="Rectangle 5"/>
          <p:cNvSpPr/>
          <p:nvPr userDrawn="1"/>
        </p:nvSpPr>
        <p:spPr>
          <a:xfrm>
            <a:off x="7537453" y="2148399"/>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sz="quarter" idx="13" hasCustomPrompt="1"/>
          </p:nvPr>
        </p:nvSpPr>
        <p:spPr>
          <a:xfrm>
            <a:off x="7610475" y="2148399"/>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Date</a:t>
            </a:r>
          </a:p>
        </p:txBody>
      </p:sp>
      <p:sp>
        <p:nvSpPr>
          <p:cNvPr id="9" name="Title Placeholder 1"/>
          <p:cNvSpPr>
            <a:spLocks noGrp="1"/>
          </p:cNvSpPr>
          <p:nvPr>
            <p:ph type="title"/>
          </p:nvPr>
        </p:nvSpPr>
        <p:spPr>
          <a:xfrm>
            <a:off x="457201" y="856439"/>
            <a:ext cx="6939280" cy="929322"/>
          </a:xfrm>
          <a:prstGeom prst="rect">
            <a:avLst/>
          </a:prstGeom>
        </p:spPr>
        <p:txBody>
          <a:bodyPr vert="horz" lIns="91440" tIns="45720" rIns="91440" bIns="45720" rtlCol="0" anchor="b">
            <a:noAutofit/>
          </a:bodyPr>
          <a:lstStyle>
            <a:lvl1pPr algn="r">
              <a:lnSpc>
                <a:spcPct val="90000"/>
              </a:lnSpc>
              <a:defRPr lang="en-US" sz="4000" b="0" i="0" baseline="0" dirty="0">
                <a:solidFill>
                  <a:srgbClr val="0D6FBD"/>
                </a:solidFill>
                <a:cs typeface="Myriad Pro Cond"/>
              </a:defRPr>
            </a:lvl1pPr>
          </a:lstStyle>
          <a:p>
            <a:pPr marL="0" lvl="0" algn="r"/>
            <a:r>
              <a:rPr lang="en-US"/>
              <a:t>Click to edit Master title style</a:t>
            </a:r>
            <a:endParaRPr lang="en-US" dirty="0"/>
          </a:p>
        </p:txBody>
      </p:sp>
      <p:sp>
        <p:nvSpPr>
          <p:cNvPr id="10" name="Content Placeholder 16"/>
          <p:cNvSpPr>
            <a:spLocks noGrp="1"/>
          </p:cNvSpPr>
          <p:nvPr>
            <p:ph sz="quarter" idx="12" hasCustomPrompt="1"/>
          </p:nvPr>
        </p:nvSpPr>
        <p:spPr>
          <a:xfrm>
            <a:off x="457201" y="1825608"/>
            <a:ext cx="6939279" cy="540437"/>
          </a:xfrm>
          <a:prstGeom prst="rect">
            <a:avLst/>
          </a:prstGeom>
        </p:spPr>
        <p:txBody>
          <a:bodyPr vert="horz" lIns="91440" tIns="45720" rIns="91440" bIns="45720" rtlCol="0" anchor="t">
            <a:noAutofit/>
          </a:bodyPr>
          <a:lstStyle>
            <a:lvl1pPr marL="342900" indent="-342900" algn="r">
              <a:lnSpc>
                <a:spcPct val="90000"/>
              </a:lnSpc>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dirty="0"/>
              <a:t>Click to edit Subtitle</a:t>
            </a:r>
          </a:p>
        </p:txBody>
      </p:sp>
      <p:cxnSp>
        <p:nvCxnSpPr>
          <p:cNvPr id="11" name="Straight Connector 10"/>
          <p:cNvCxnSpPr/>
          <p:nvPr userDrawn="1"/>
        </p:nvCxnSpPr>
        <p:spPr>
          <a:xfrm>
            <a:off x="7537453"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2972315"/>
            <a:ext cx="1431926" cy="598483"/>
          </a:xfrm>
          <a:prstGeom prst="rect">
            <a:avLst/>
          </a:prstGeom>
        </p:spPr>
      </p:pic>
      <p:sp>
        <p:nvSpPr>
          <p:cNvPr id="13" name="Text Placeholder 5"/>
          <p:cNvSpPr>
            <a:spLocks noGrp="1"/>
          </p:cNvSpPr>
          <p:nvPr>
            <p:ph type="body" sz="quarter" idx="14" hasCustomPrompt="1"/>
          </p:nvPr>
        </p:nvSpPr>
        <p:spPr>
          <a:xfrm>
            <a:off x="7610475" y="598999"/>
            <a:ext cx="1533525" cy="1447800"/>
          </a:xfrm>
          <a:prstGeom prst="rect">
            <a:avLst/>
          </a:prstGeom>
        </p:spPr>
        <p:txBody>
          <a:bodyPr vert="horz" anchor="b"/>
          <a:lstStyle>
            <a:lvl1pPr marL="0" indent="0">
              <a:buNone/>
              <a:defRPr sz="1200" baseline="0">
                <a:solidFill>
                  <a:srgbClr val="0D6FBD"/>
                </a:solidFill>
              </a:defRPr>
            </a:lvl1pPr>
          </a:lstStyle>
          <a:p>
            <a:pPr lvl="0"/>
            <a:r>
              <a:rPr lang="en-US" dirty="0"/>
              <a:t>Click to edit Presenters</a:t>
            </a:r>
          </a:p>
        </p:txBody>
      </p:sp>
      <p:cxnSp>
        <p:nvCxnSpPr>
          <p:cNvPr id="15" name="Straight Connector 14"/>
          <p:cNvCxnSpPr/>
          <p:nvPr userDrawn="1"/>
        </p:nvCxnSpPr>
        <p:spPr>
          <a:xfrm flipH="1">
            <a:off x="0" y="3960611"/>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0" y="2490771"/>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0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6"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115829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3"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7684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3" name="Rectangle 2"/>
          <p:cNvSpPr/>
          <p:nvPr userDrawn="1"/>
        </p:nvSpPr>
        <p:spPr>
          <a:xfrm>
            <a:off x="2" y="1836831"/>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p:cNvSpPr>
            <a:spLocks noGrp="1"/>
          </p:cNvSpPr>
          <p:nvPr>
            <p:ph type="title"/>
          </p:nvPr>
        </p:nvSpPr>
        <p:spPr>
          <a:xfrm>
            <a:off x="2844800" y="183680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dirty="0"/>
              <a:t>Click to edit Master title style</a:t>
            </a:r>
          </a:p>
        </p:txBody>
      </p:sp>
      <p:pic>
        <p:nvPicPr>
          <p:cNvPr id="11" name="Picture 10"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8667" y="1833630"/>
            <a:ext cx="2209523" cy="1473014"/>
          </a:xfrm>
          <a:prstGeom prst="rect">
            <a:avLst/>
          </a:prstGeom>
        </p:spPr>
      </p:pic>
      <p:sp>
        <p:nvSpPr>
          <p:cNvPr id="5" name="Rectangle 4"/>
          <p:cNvSpPr/>
          <p:nvPr userDrawn="1"/>
        </p:nvSpPr>
        <p:spPr>
          <a:xfrm>
            <a:off x="0" y="183680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36553" y="0"/>
            <a:ext cx="0" cy="51435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0" y="330667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Divider">
    <p:spTree>
      <p:nvGrpSpPr>
        <p:cNvPr id="1" name=""/>
        <p:cNvGrpSpPr/>
        <p:nvPr/>
      </p:nvGrpSpPr>
      <p:grpSpPr>
        <a:xfrm>
          <a:off x="0" y="0"/>
          <a:ext cx="0" cy="0"/>
          <a:chOff x="0" y="0"/>
          <a:chExt cx="0" cy="0"/>
        </a:xfrm>
      </p:grpSpPr>
      <p:sp>
        <p:nvSpPr>
          <p:cNvPr id="9" name="Rectangle 8"/>
          <p:cNvSpPr/>
          <p:nvPr userDrawn="1"/>
        </p:nvSpPr>
        <p:spPr>
          <a:xfrm>
            <a:off x="2" y="1836831"/>
            <a:ext cx="9143999" cy="1469839"/>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1836766"/>
            <a:ext cx="6299200" cy="1469865"/>
          </a:xfrm>
          <a:prstGeom prst="rect">
            <a:avLst/>
          </a:prstGeom>
        </p:spPr>
        <p:txBody>
          <a:bodyPr vert="horz" lIns="91440" tIns="45720" rIns="91440" bIns="45720" rtlCol="0" anchor="ctr">
            <a:noAutofit/>
          </a:bodyPr>
          <a:lstStyle>
            <a:lvl1pPr algn="l">
              <a:defRPr lang="en-US" sz="3600" b="0" i="0" baseline="0">
                <a:solidFill>
                  <a:srgbClr val="FFFFFF"/>
                </a:solidFill>
                <a:cs typeface="Myriad Pro Cond"/>
              </a:defRPr>
            </a:lvl1pPr>
          </a:lstStyle>
          <a:p>
            <a:pPr marL="0" lvl="0" algn="l"/>
            <a:r>
              <a:rPr lang="en-US" dirty="0"/>
              <a:t>Click to edit Master title style</a:t>
            </a:r>
          </a:p>
        </p:txBody>
      </p:sp>
      <p:pic>
        <p:nvPicPr>
          <p:cNvPr id="15" name="Picture 14"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8667" y="1833591"/>
            <a:ext cx="2209523" cy="1473014"/>
          </a:xfrm>
          <a:prstGeom prst="rect">
            <a:avLst/>
          </a:prstGeom>
        </p:spPr>
      </p:pic>
      <p:sp>
        <p:nvSpPr>
          <p:cNvPr id="11" name="Rectangle 10"/>
          <p:cNvSpPr/>
          <p:nvPr userDrawn="1"/>
        </p:nvSpPr>
        <p:spPr>
          <a:xfrm>
            <a:off x="0" y="1836766"/>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3306670"/>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1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lvl1pPr>
            <a:lvl2pPr marL="742950" indent="-28575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5"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2812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8" name="Content Placeholder 2"/>
          <p:cNvSpPr>
            <a:spLocks noGrp="1"/>
          </p:cNvSpPr>
          <p:nvPr>
            <p:ph sz="half" idx="1"/>
          </p:nvPr>
        </p:nvSpPr>
        <p:spPr>
          <a:xfrm>
            <a:off x="5080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7625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6"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8844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6"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116355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3"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88780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5"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265562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62500" y="964566"/>
            <a:ext cx="3924300" cy="369355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964566"/>
            <a:ext cx="3924300" cy="369355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6"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797845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556"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146702"/>
      </p:ext>
    </p:extLst>
  </p:cSld>
  <p:clrMap bg1="lt1" tx1="dk1" bg2="lt2" tx2="dk2" accent1="accent1" accent2="accent2" accent3="accent3" accent4="accent4" accent5="accent5" accent6="accent6" hlink="hlink" folHlink="folHlink"/>
  <p:sldLayoutIdLst>
    <p:sldLayoutId id="2147493557"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9944"/>
      </p:ext>
    </p:extLst>
  </p:cSld>
  <p:clrMap bg1="lt1" tx1="dk1" bg2="lt2" tx2="dk2" accent1="accent1" accent2="accent2" accent3="accent3" accent4="accent4" accent5="accent5" accent6="accent6" hlink="hlink" folHlink="folHlink"/>
  <p:sldLayoutIdLst>
    <p:sldLayoutId id="214749355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69478"/>
            <a:ext cx="8178800" cy="479822"/>
          </a:xfrm>
          <a:prstGeom prst="rect">
            <a:avLst/>
          </a:prstGeom>
        </p:spPr>
        <p:txBody>
          <a:bodyPr vert="horz" lIns="91440" tIns="45720" rIns="91440" bIns="45720" rtlCol="0" anchor="ctr">
            <a:noAutofit/>
          </a:bodyPr>
          <a:lstStyle/>
          <a:p>
            <a:pPr lvl="0" algn="l"/>
            <a:r>
              <a:rPr lang="en-US" dirty="0"/>
              <a:t>Click to edit Master title style</a:t>
            </a:r>
          </a:p>
        </p:txBody>
      </p:sp>
      <p:sp>
        <p:nvSpPr>
          <p:cNvPr id="3" name="Text Placeholder 2"/>
          <p:cNvSpPr>
            <a:spLocks noGrp="1"/>
          </p:cNvSpPr>
          <p:nvPr>
            <p:ph type="body" idx="1"/>
          </p:nvPr>
        </p:nvSpPr>
        <p:spPr>
          <a:xfrm>
            <a:off x="508000" y="964565"/>
            <a:ext cx="8178800" cy="3638550"/>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Clr>
                <a:schemeClr val="tx2"/>
              </a:buClr>
              <a:buFont typeface="Wingdings" charset="2"/>
              <a:buChar char="§"/>
            </a:pPr>
            <a:r>
              <a:rPr lang="en-US" dirty="0"/>
              <a:t>Click to edit Master text styles</a:t>
            </a:r>
          </a:p>
          <a:p>
            <a:pPr marL="742950" lvl="1" indent="-285750" algn="l" defTabSz="457200" rtl="0" eaLnBrk="1" latinLnBrk="0" hangingPunct="1">
              <a:spcBef>
                <a:spcPct val="20000"/>
              </a:spcBef>
              <a:buClr>
                <a:schemeClr val="tx2"/>
              </a:buClr>
              <a:buFont typeface="Wingdings" charset="2"/>
              <a:buChar char="§"/>
            </a:pPr>
            <a:r>
              <a:rPr lang="en-US" dirty="0"/>
              <a:t>Second level</a:t>
            </a:r>
          </a:p>
          <a:p>
            <a:pPr marL="1143000" lvl="2" indent="-228600" algn="l" defTabSz="457200" rtl="0" eaLnBrk="1" latinLnBrk="0" hangingPunct="1">
              <a:spcBef>
                <a:spcPct val="20000"/>
              </a:spcBef>
              <a:buClr>
                <a:schemeClr val="tx2"/>
              </a:buClr>
              <a:buFont typeface="Wingdings" charset="2"/>
              <a:buChar char="§"/>
            </a:pPr>
            <a:r>
              <a:rPr lang="en-US" dirty="0"/>
              <a:t>Third level</a:t>
            </a:r>
          </a:p>
          <a:p>
            <a:pPr marL="1600200" lvl="3" indent="-228600" algn="l" defTabSz="457200" rtl="0" eaLnBrk="1" latinLnBrk="0" hangingPunct="1">
              <a:spcBef>
                <a:spcPct val="20000"/>
              </a:spcBef>
              <a:buClr>
                <a:schemeClr val="tx2"/>
              </a:buClr>
              <a:buFont typeface="Wingdings" charset="2"/>
              <a:buChar char="§"/>
            </a:pPr>
            <a:r>
              <a:rPr lang="en-US" dirty="0"/>
              <a:t>Fourth level</a:t>
            </a:r>
          </a:p>
          <a:p>
            <a:pPr marL="2057400" lvl="4" indent="-228600" algn="l" defTabSz="457200" rtl="0" eaLnBrk="1" latinLnBrk="0" hangingPunct="1">
              <a:spcBef>
                <a:spcPct val="20000"/>
              </a:spcBef>
              <a:buClr>
                <a:schemeClr val="tx2"/>
              </a:buClr>
              <a:buFont typeface="Wingdings" charset="2"/>
              <a:buChar char="§"/>
            </a:pPr>
            <a:r>
              <a:rPr lang="en-US" dirty="0"/>
              <a:t>Fifth level</a:t>
            </a:r>
          </a:p>
        </p:txBody>
      </p:sp>
      <p:sp>
        <p:nvSpPr>
          <p:cNvPr id="16" name="Rectangle 15"/>
          <p:cNvSpPr/>
          <p:nvPr userDrawn="1"/>
        </p:nvSpPr>
        <p:spPr>
          <a:xfrm>
            <a:off x="1" y="4806948"/>
            <a:ext cx="336552" cy="336552"/>
          </a:xfrm>
          <a:prstGeom prst="rect">
            <a:avLst/>
          </a:prstGeom>
          <a:gradFill flip="none" rotWithShape="1">
            <a:gsLst>
              <a:gs pos="0">
                <a:schemeClr val="tx2"/>
              </a:gs>
              <a:gs pos="100000">
                <a:srgbClr val="0D6FBD"/>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cxnSp>
        <p:nvCxnSpPr>
          <p:cNvPr id="17" name="Straight Connector 16"/>
          <p:cNvCxnSpPr/>
          <p:nvPr userDrawn="1"/>
        </p:nvCxnSpPr>
        <p:spPr>
          <a:xfrm>
            <a:off x="0" y="4806948"/>
            <a:ext cx="8229600" cy="0"/>
          </a:xfrm>
          <a:prstGeom prst="line">
            <a:avLst/>
          </a:prstGeom>
          <a:ln w="19050" cmpd="sng">
            <a:gradFill flip="none" rotWithShape="1">
              <a:gsLst>
                <a:gs pos="0">
                  <a:schemeClr val="accent1"/>
                </a:gs>
                <a:gs pos="100000">
                  <a:prstClr val="white"/>
                </a:gs>
              </a:gsLst>
              <a:lin ang="0" scaled="0"/>
              <a:tileRect/>
            </a:grad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V="1">
            <a:off x="336553" y="901065"/>
            <a:ext cx="0" cy="4242435"/>
          </a:xfrm>
          <a:prstGeom prst="line">
            <a:avLst/>
          </a:prstGeom>
          <a:ln w="19050" cmpd="sng">
            <a:gradFill flip="none" rotWithShape="1">
              <a:gsLst>
                <a:gs pos="0">
                  <a:schemeClr val="accent1"/>
                </a:gs>
                <a:gs pos="100000">
                  <a:prstClr val="white"/>
                </a:gs>
              </a:gsLst>
              <a:lin ang="5400000" scaled="0"/>
              <a:tileRect/>
            </a:gradFill>
          </a:ln>
        </p:spPr>
        <p:style>
          <a:lnRef idx="1">
            <a:schemeClr val="dk1"/>
          </a:lnRef>
          <a:fillRef idx="0">
            <a:schemeClr val="dk1"/>
          </a:fillRef>
          <a:effectRef idx="0">
            <a:schemeClr val="dk1"/>
          </a:effectRef>
          <a:fontRef idx="minor">
            <a:schemeClr val="tx1"/>
          </a:fontRef>
        </p:style>
      </p:cxnSp>
      <p:sp>
        <p:nvSpPr>
          <p:cNvPr id="19"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413633813"/>
      </p:ext>
    </p:extLst>
  </p:cSld>
  <p:clrMap bg1="lt1" tx1="dk1" bg2="lt2" tx2="dk2" accent1="accent1" accent2="accent2" accent3="accent3" accent4="accent4" accent5="accent5" accent6="accent6" hlink="hlink" folHlink="folHlink"/>
  <p:sldLayoutIdLst>
    <p:sldLayoutId id="2147493512" r:id="rId1"/>
    <p:sldLayoutId id="2147493514" r:id="rId2"/>
    <p:sldLayoutId id="2147493516" r:id="rId3"/>
    <p:sldLayoutId id="2147493517" r:id="rId4"/>
  </p:sldLayoutIdLst>
  <p:hf hdr="0" dt="0"/>
  <p:txStyles>
    <p:titleStyle>
      <a:lvl1pPr algn="ctr" defTabSz="457200" rtl="0" eaLnBrk="1" latinLnBrk="0" hangingPunct="1">
        <a:spcBef>
          <a:spcPct val="0"/>
        </a:spcBef>
        <a:buNone/>
        <a:defRPr lang="en-US" sz="3200" b="0" i="0" kern="1200">
          <a:solidFill>
            <a:srgbClr val="0D6FBD"/>
          </a:solidFill>
          <a:latin typeface="+mj-lt"/>
          <a:ea typeface="+mj-ea"/>
          <a:cs typeface="Myriad Pro Cond"/>
        </a:defRPr>
      </a:lvl1pPr>
    </p:titleStyle>
    <p:body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69478"/>
            <a:ext cx="8229600" cy="479822"/>
          </a:xfrm>
          <a:prstGeom prst="rect">
            <a:avLst/>
          </a:prstGeom>
        </p:spPr>
        <p:txBody>
          <a:bodyPr vert="horz" lIns="91440" tIns="45720" rIns="91440" bIns="45720" rtlCol="0" anchor="ctr">
            <a:noAutofit/>
          </a:bodyPr>
          <a:lstStyle/>
          <a:p>
            <a:pPr lvl="0" algn="l"/>
            <a:r>
              <a:rPr lang="en-US" dirty="0"/>
              <a:t>Click to edit Master title style</a:t>
            </a:r>
          </a:p>
        </p:txBody>
      </p:sp>
      <p:sp>
        <p:nvSpPr>
          <p:cNvPr id="3" name="Text Placeholder 2"/>
          <p:cNvSpPr>
            <a:spLocks noGrp="1"/>
          </p:cNvSpPr>
          <p:nvPr>
            <p:ph type="body" idx="1"/>
          </p:nvPr>
        </p:nvSpPr>
        <p:spPr>
          <a:xfrm>
            <a:off x="508000" y="964566"/>
            <a:ext cx="8178800" cy="36935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1" y="4806948"/>
            <a:ext cx="336552" cy="33655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cxnSp>
        <p:nvCxnSpPr>
          <p:cNvPr id="17" name="Straight Connector 16"/>
          <p:cNvCxnSpPr/>
          <p:nvPr userDrawn="1"/>
        </p:nvCxnSpPr>
        <p:spPr>
          <a:xfrm>
            <a:off x="0" y="4806948"/>
            <a:ext cx="9144000" cy="0"/>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V="1">
            <a:off x="336553" y="0"/>
            <a:ext cx="0" cy="5143501"/>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sp>
        <p:nvSpPr>
          <p:cNvPr id="19"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8"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solidFill>
                  <a:schemeClr val="bg1"/>
                </a:solidFill>
              </a:defRPr>
            </a:lvl1pPr>
          </a:lstStyle>
          <a:p>
            <a:endParaRPr lang="en-US" dirty="0"/>
          </a:p>
        </p:txBody>
      </p:sp>
    </p:spTree>
    <p:extLst>
      <p:ext uri="{BB962C8B-B14F-4D97-AF65-F5344CB8AC3E}">
        <p14:creationId xmlns:p14="http://schemas.microsoft.com/office/powerpoint/2010/main" val="863006373"/>
      </p:ext>
    </p:extLst>
  </p:cSld>
  <p:clrMap bg1="lt1" tx1="dk1" bg2="lt2" tx2="dk2" accent1="accent1" accent2="accent2" accent3="accent3" accent4="accent4" accent5="accent5" accent6="accent6" hlink="hlink" folHlink="folHlink"/>
  <p:sldLayoutIdLst>
    <p:sldLayoutId id="2147493526" r:id="rId1"/>
    <p:sldLayoutId id="2147493528" r:id="rId2"/>
    <p:sldLayoutId id="2147493530" r:id="rId3"/>
    <p:sldLayoutId id="2147493531" r:id="rId4"/>
  </p:sldLayoutIdLst>
  <p:hf hdr="0" dt="0"/>
  <p:txStyles>
    <p:titleStyle>
      <a:lvl1pPr algn="ctr" defTabSz="457200" rtl="0" eaLnBrk="1" latinLnBrk="0" hangingPunct="1">
        <a:spcBef>
          <a:spcPct val="0"/>
        </a:spcBef>
        <a:buNone/>
        <a:defRPr lang="en-US" sz="3200" b="0" i="0" kern="1200">
          <a:solidFill>
            <a:srgbClr val="FFFFFF"/>
          </a:solidFill>
          <a:latin typeface="+mj-lt"/>
          <a:ea typeface="+mj-ea"/>
          <a:cs typeface="Myriad Pro Cond"/>
        </a:defRPr>
      </a:lvl1pPr>
    </p:titleStyle>
    <p:bodyStyle>
      <a:lvl1pPr marL="342900" indent="-342900" algn="l" defTabSz="457200" rtl="0" eaLnBrk="1" latinLnBrk="0" hangingPunct="1">
        <a:spcBef>
          <a:spcPct val="20000"/>
        </a:spcBef>
        <a:buClr>
          <a:schemeClr val="bg1"/>
        </a:buClr>
        <a:buFont typeface="Wingdings" charset="2"/>
        <a:buChar char="§"/>
        <a:defRPr lang="en-US" sz="2400" kern="1200" dirty="0" smtClean="0">
          <a:solidFill>
            <a:srgbClr val="FFFFFF"/>
          </a:solidFill>
          <a:latin typeface="+mn-lt"/>
          <a:ea typeface="+mn-ea"/>
          <a:cs typeface="+mn-cs"/>
        </a:defRPr>
      </a:lvl1pPr>
      <a:lvl2pPr marL="742950" indent="-285750" algn="l" defTabSz="457200" rtl="0" eaLnBrk="1" latinLnBrk="0" hangingPunct="1">
        <a:spcBef>
          <a:spcPct val="20000"/>
        </a:spcBef>
        <a:buClr>
          <a:schemeClr val="bg1"/>
        </a:buClr>
        <a:buFont typeface="Wingdings" charset="2"/>
        <a:buChar char="§"/>
        <a:defRPr lang="en-US" sz="2000" kern="1200" dirty="0" smtClean="0">
          <a:solidFill>
            <a:srgbClr val="FFFFFF"/>
          </a:solidFill>
          <a:latin typeface="+mn-lt"/>
          <a:ea typeface="+mn-ea"/>
          <a:cs typeface="+mn-cs"/>
        </a:defRPr>
      </a:lvl2pPr>
      <a:lvl3pPr marL="1143000" indent="-228600" algn="l" defTabSz="457200" rtl="0" eaLnBrk="1" latinLnBrk="0" hangingPunct="1">
        <a:spcBef>
          <a:spcPct val="20000"/>
        </a:spcBef>
        <a:buClr>
          <a:schemeClr val="bg1"/>
        </a:buClr>
        <a:buFont typeface="Wingdings" charset="2"/>
        <a:buChar char="§"/>
        <a:defRPr lang="en-US" sz="1800" kern="1200" dirty="0" smtClean="0">
          <a:solidFill>
            <a:srgbClr val="FFFFFF"/>
          </a:solidFill>
          <a:latin typeface="+mn-lt"/>
          <a:ea typeface="+mn-ea"/>
          <a:cs typeface="+mn-cs"/>
        </a:defRPr>
      </a:lvl3pPr>
      <a:lvl4pPr marL="1600200" indent="-228600" algn="l" defTabSz="457200" rtl="0" eaLnBrk="1" latinLnBrk="0" hangingPunct="1">
        <a:spcBef>
          <a:spcPct val="20000"/>
        </a:spcBef>
        <a:buClr>
          <a:schemeClr val="bg1"/>
        </a:buClr>
        <a:buFont typeface="Wingdings" charset="2"/>
        <a:buChar char="§"/>
        <a:defRPr lang="en-US" sz="1600" kern="1200" dirty="0" smtClean="0">
          <a:solidFill>
            <a:srgbClr val="FFFFFF"/>
          </a:solidFill>
          <a:latin typeface="+mn-lt"/>
          <a:ea typeface="+mn-ea"/>
          <a:cs typeface="+mn-cs"/>
        </a:defRPr>
      </a:lvl4pPr>
      <a:lvl5pPr marL="2057400" indent="-228600" algn="l" defTabSz="457200" rtl="0" eaLnBrk="1" latinLnBrk="0" hangingPunct="1">
        <a:spcBef>
          <a:spcPct val="20000"/>
        </a:spcBef>
        <a:buClr>
          <a:schemeClr val="bg1"/>
        </a:buClr>
        <a:buFont typeface="Wingdings" charset="2"/>
        <a:buChar char="§"/>
        <a:defRPr lang="en-US" sz="1600" i="1" kern="1200" dirty="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June 5, 2019</a:t>
            </a:r>
          </a:p>
        </p:txBody>
      </p:sp>
      <p:sp>
        <p:nvSpPr>
          <p:cNvPr id="3" name="Title 2"/>
          <p:cNvSpPr>
            <a:spLocks noGrp="1"/>
          </p:cNvSpPr>
          <p:nvPr>
            <p:ph type="title"/>
          </p:nvPr>
        </p:nvSpPr>
        <p:spPr/>
        <p:txBody>
          <a:bodyPr/>
          <a:lstStyle/>
          <a:p>
            <a:r>
              <a:rPr lang="en-US" sz="3200" dirty="0"/>
              <a:t>Implementing Multimodal Performance Planning in the Killeen-Temple MPO</a:t>
            </a:r>
          </a:p>
        </p:txBody>
      </p:sp>
      <p:sp>
        <p:nvSpPr>
          <p:cNvPr id="5" name="Text Placeholder 4"/>
          <p:cNvSpPr>
            <a:spLocks noGrp="1"/>
          </p:cNvSpPr>
          <p:nvPr>
            <p:ph type="body" sz="quarter" idx="14"/>
          </p:nvPr>
        </p:nvSpPr>
        <p:spPr>
          <a:xfrm>
            <a:off x="7602724" y="881848"/>
            <a:ext cx="1533525" cy="1447800"/>
          </a:xfrm>
        </p:spPr>
        <p:txBody>
          <a:bodyPr/>
          <a:lstStyle/>
          <a:p>
            <a:r>
              <a:rPr lang="en-US" dirty="0"/>
              <a:t>Kendra Coufal</a:t>
            </a:r>
          </a:p>
          <a:p>
            <a:pPr>
              <a:lnSpc>
                <a:spcPts val="800"/>
              </a:lnSpc>
            </a:pPr>
            <a:r>
              <a:rPr lang="en-US" dirty="0"/>
              <a:t>Killeen-Temple MPO</a:t>
            </a:r>
          </a:p>
          <a:p>
            <a:pPr>
              <a:lnSpc>
                <a:spcPts val="800"/>
              </a:lnSpc>
            </a:pPr>
            <a:endParaRPr lang="en-US" dirty="0"/>
          </a:p>
          <a:p>
            <a:r>
              <a:rPr lang="en-US" dirty="0"/>
              <a:t>Uryan Nelson</a:t>
            </a:r>
          </a:p>
          <a:p>
            <a:pPr>
              <a:lnSpc>
                <a:spcPts val="800"/>
              </a:lnSpc>
            </a:pPr>
            <a:r>
              <a:rPr lang="en-US" dirty="0"/>
              <a:t>Killeen-Temple MPO</a:t>
            </a:r>
          </a:p>
          <a:p>
            <a:endParaRPr lang="en-US" dirty="0"/>
          </a:p>
          <a:p>
            <a:pPr algn="just">
              <a:lnSpc>
                <a:spcPts val="800"/>
              </a:lnSpc>
            </a:pPr>
            <a:r>
              <a:rPr lang="en-US" dirty="0"/>
              <a:t>Sydnee Steelman</a:t>
            </a:r>
          </a:p>
          <a:p>
            <a:pPr>
              <a:lnSpc>
                <a:spcPts val="800"/>
              </a:lnSpc>
            </a:pPr>
            <a:r>
              <a:rPr lang="en-US" dirty="0"/>
              <a:t>Killeen-Temple MPO</a:t>
            </a:r>
          </a:p>
          <a:p>
            <a:endParaRPr lang="en-US" dirty="0"/>
          </a:p>
          <a:p>
            <a:pPr>
              <a:lnSpc>
                <a:spcPts val="800"/>
              </a:lnSpc>
            </a:pPr>
            <a:r>
              <a:rPr lang="en-US" dirty="0"/>
              <a:t>Charlie Sullivan</a:t>
            </a:r>
          </a:p>
          <a:p>
            <a:pPr>
              <a:lnSpc>
                <a:spcPts val="800"/>
              </a:lnSpc>
            </a:pPr>
            <a:r>
              <a:rPr lang="en-US" dirty="0"/>
              <a:t>CDM Smith</a:t>
            </a:r>
          </a:p>
          <a:p>
            <a:endParaRPr lang="en-US" dirty="0"/>
          </a:p>
        </p:txBody>
      </p:sp>
      <p:pic>
        <p:nvPicPr>
          <p:cNvPr id="6" name="Picture 5">
            <a:extLst>
              <a:ext uri="{FF2B5EF4-FFF2-40B4-BE49-F238E27FC236}">
                <a16:creationId xmlns:a16="http://schemas.microsoft.com/office/drawing/2014/main" id="{AC6702D9-A221-4621-A757-A60A7E04B31B}"/>
              </a:ext>
            </a:extLst>
          </p:cNvPr>
          <p:cNvPicPr>
            <a:picLocks noChangeAspect="1"/>
          </p:cNvPicPr>
          <p:nvPr/>
        </p:nvPicPr>
        <p:blipFill>
          <a:blip r:embed="rId2"/>
          <a:stretch>
            <a:fillRect/>
          </a:stretch>
        </p:blipFill>
        <p:spPr>
          <a:xfrm>
            <a:off x="7671661" y="4037193"/>
            <a:ext cx="1472339" cy="577754"/>
          </a:xfrm>
          <a:prstGeom prst="rect">
            <a:avLst/>
          </a:prstGeom>
        </p:spPr>
      </p:pic>
    </p:spTree>
    <p:extLst>
      <p:ext uri="{BB962C8B-B14F-4D97-AF65-F5344CB8AC3E}">
        <p14:creationId xmlns:p14="http://schemas.microsoft.com/office/powerpoint/2010/main" val="336865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75472711-4FCB-2141-A321-C0607E714264}" type="slidenum">
              <a:rPr lang="en-US" smtClean="0"/>
              <a:pPr/>
              <a:t>2</a:t>
            </a:fld>
            <a:endParaRPr lang="en-US" dirty="0"/>
          </a:p>
        </p:txBody>
      </p:sp>
      <p:sp>
        <p:nvSpPr>
          <p:cNvPr id="5" name="Title 8">
            <a:extLst>
              <a:ext uri="{FF2B5EF4-FFF2-40B4-BE49-F238E27FC236}">
                <a16:creationId xmlns:a16="http://schemas.microsoft.com/office/drawing/2014/main" id="{BBE0776A-77CB-434A-B7AE-665474091196}"/>
              </a:ext>
            </a:extLst>
          </p:cNvPr>
          <p:cNvSpPr>
            <a:spLocks noGrp="1"/>
          </p:cNvSpPr>
          <p:nvPr>
            <p:ph type="title"/>
          </p:nvPr>
        </p:nvSpPr>
        <p:spPr>
          <a:xfrm>
            <a:off x="508000" y="269875"/>
            <a:ext cx="8178800" cy="479425"/>
          </a:xfrm>
        </p:spPr>
        <p:txBody>
          <a:bodyPr/>
          <a:lstStyle/>
          <a:p>
            <a:r>
              <a:rPr lang="en-US" dirty="0"/>
              <a:t>Killeen-Temple MPO Context</a:t>
            </a:r>
          </a:p>
        </p:txBody>
      </p:sp>
      <p:grpSp>
        <p:nvGrpSpPr>
          <p:cNvPr id="6" name="Group 5">
            <a:extLst>
              <a:ext uri="{FF2B5EF4-FFF2-40B4-BE49-F238E27FC236}">
                <a16:creationId xmlns:a16="http://schemas.microsoft.com/office/drawing/2014/main" id="{DC460214-8F9C-46A3-961D-F614096F3271}"/>
              </a:ext>
            </a:extLst>
          </p:cNvPr>
          <p:cNvGrpSpPr/>
          <p:nvPr/>
        </p:nvGrpSpPr>
        <p:grpSpPr>
          <a:xfrm>
            <a:off x="508000" y="749300"/>
            <a:ext cx="4710266" cy="3654707"/>
            <a:chOff x="943557" y="974501"/>
            <a:chExt cx="6888215" cy="5246487"/>
          </a:xfrm>
        </p:grpSpPr>
        <p:pic>
          <p:nvPicPr>
            <p:cNvPr id="8" name="KTMPO_Map_Context_v5.png">
              <a:extLst>
                <a:ext uri="{FF2B5EF4-FFF2-40B4-BE49-F238E27FC236}">
                  <a16:creationId xmlns:a16="http://schemas.microsoft.com/office/drawing/2014/main" id="{A90105A4-EFFB-4C1F-B387-6073E27591C6}"/>
                </a:ext>
              </a:extLst>
            </p:cNvPr>
            <p:cNvPicPr/>
            <p:nvPr/>
          </p:nvPicPr>
          <p:blipFill>
            <a:blip r:embed="rId3"/>
            <a:stretch>
              <a:fillRect/>
            </a:stretch>
          </p:blipFill>
          <p:spPr>
            <a:xfrm>
              <a:off x="1312227" y="1388003"/>
              <a:ext cx="6519545" cy="4832985"/>
            </a:xfrm>
            <a:prstGeom prst="rect">
              <a:avLst/>
            </a:prstGeom>
            <a:ln>
              <a:solidFill>
                <a:schemeClr val="tx2"/>
              </a:solidFill>
            </a:ln>
          </p:spPr>
        </p:pic>
        <p:pic>
          <p:nvPicPr>
            <p:cNvPr id="11" name="Picture 10">
              <a:extLst>
                <a:ext uri="{FF2B5EF4-FFF2-40B4-BE49-F238E27FC236}">
                  <a16:creationId xmlns:a16="http://schemas.microsoft.com/office/drawing/2014/main" id="{EA1DB3B4-4587-44E1-8E94-8B4F1CC68AD3}"/>
                </a:ext>
              </a:extLst>
            </p:cNvPr>
            <p:cNvPicPr/>
            <p:nvPr/>
          </p:nvPicPr>
          <p:blipFill>
            <a:blip r:embed="rId4">
              <a:extLst>
                <a:ext uri="{28A0092B-C50C-407E-A947-70E740481C1C}">
                  <a14:useLocalDpi xmlns:a14="http://schemas.microsoft.com/office/drawing/2010/main" val="0"/>
                </a:ext>
              </a:extLst>
            </a:blip>
            <a:stretch>
              <a:fillRect/>
            </a:stretch>
          </p:blipFill>
          <p:spPr>
            <a:xfrm>
              <a:off x="943557" y="974501"/>
              <a:ext cx="845820" cy="987425"/>
            </a:xfrm>
            <a:prstGeom prst="rect">
              <a:avLst/>
            </a:prstGeom>
          </p:spPr>
        </p:pic>
      </p:grpSp>
      <p:sp>
        <p:nvSpPr>
          <p:cNvPr id="12" name="Content Placeholder 9">
            <a:extLst>
              <a:ext uri="{FF2B5EF4-FFF2-40B4-BE49-F238E27FC236}">
                <a16:creationId xmlns:a16="http://schemas.microsoft.com/office/drawing/2014/main" id="{E1A3CDFD-B563-4384-B41A-5D9B820A0E88}"/>
              </a:ext>
            </a:extLst>
          </p:cNvPr>
          <p:cNvSpPr>
            <a:spLocks noGrp="1"/>
          </p:cNvSpPr>
          <p:nvPr>
            <p:ph idx="1"/>
          </p:nvPr>
        </p:nvSpPr>
        <p:spPr>
          <a:xfrm>
            <a:off x="5346915" y="1749354"/>
            <a:ext cx="3957234" cy="2654653"/>
          </a:xfrm>
        </p:spPr>
        <p:txBody>
          <a:bodyPr>
            <a:normAutofit fontScale="77500" lnSpcReduction="20000"/>
          </a:bodyPr>
          <a:lstStyle/>
          <a:p>
            <a:r>
              <a:rPr lang="en-US" dirty="0"/>
              <a:t>“Roads are ment for motorized </a:t>
            </a:r>
            <a:r>
              <a:rPr lang="en-US" strike="sngStrike" dirty="0"/>
              <a:t>vech</a:t>
            </a:r>
            <a:r>
              <a:rPr lang="en-US" dirty="0"/>
              <a:t> vehicles not bikes.  I don't allow my childern to play in the street, bicycles should know better.” </a:t>
            </a:r>
          </a:p>
          <a:p>
            <a:pPr marL="0" indent="0">
              <a:buNone/>
            </a:pPr>
            <a:endParaRPr lang="en-US" dirty="0"/>
          </a:p>
          <a:p>
            <a:r>
              <a:rPr lang="en-US" dirty="0"/>
              <a:t>“…bike lanes are not necessary if lanes are wide and we all share.”</a:t>
            </a:r>
          </a:p>
          <a:p>
            <a:pPr marL="0" indent="0">
              <a:buNone/>
            </a:pPr>
            <a:endParaRPr lang="en-US" dirty="0"/>
          </a:p>
          <a:p>
            <a:r>
              <a:rPr lang="en-US" dirty="0"/>
              <a:t>“Bike rack on front of bus=5”</a:t>
            </a:r>
          </a:p>
        </p:txBody>
      </p:sp>
      <p:sp>
        <p:nvSpPr>
          <p:cNvPr id="9" name="Title 8">
            <a:extLst>
              <a:ext uri="{FF2B5EF4-FFF2-40B4-BE49-F238E27FC236}">
                <a16:creationId xmlns:a16="http://schemas.microsoft.com/office/drawing/2014/main" id="{28857345-110D-4EEB-A566-DDF9B985B1C2}"/>
              </a:ext>
            </a:extLst>
          </p:cNvPr>
          <p:cNvSpPr txBox="1">
            <a:spLocks/>
          </p:cNvSpPr>
          <p:nvPr/>
        </p:nvSpPr>
        <p:spPr>
          <a:xfrm>
            <a:off x="5346915" y="1197428"/>
            <a:ext cx="3639015" cy="479425"/>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lang="en-US" sz="3200" b="0" i="0" kern="1200">
                <a:solidFill>
                  <a:srgbClr val="0D6FBD"/>
                </a:solidFill>
                <a:latin typeface="+mj-lt"/>
                <a:ea typeface="+mj-ea"/>
                <a:cs typeface="Myriad Pro Cond"/>
              </a:defRPr>
            </a:lvl1pPr>
          </a:lstStyle>
          <a:p>
            <a:pPr algn="ctr"/>
            <a:r>
              <a:rPr lang="en-US" sz="2000" b="1" u="sng" dirty="0">
                <a:solidFill>
                  <a:srgbClr val="C00000"/>
                </a:solidFill>
              </a:rPr>
              <a:t>Sample Answers from Surveys</a:t>
            </a:r>
          </a:p>
        </p:txBody>
      </p:sp>
    </p:spTree>
    <p:extLst>
      <p:ext uri="{BB962C8B-B14F-4D97-AF65-F5344CB8AC3E}">
        <p14:creationId xmlns:p14="http://schemas.microsoft.com/office/powerpoint/2010/main" val="10029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Guiding Principles</a:t>
            </a:r>
          </a:p>
        </p:txBody>
      </p:sp>
      <p:sp>
        <p:nvSpPr>
          <p:cNvPr id="10" name="Content Placeholder 9"/>
          <p:cNvSpPr>
            <a:spLocks noGrp="1"/>
          </p:cNvSpPr>
          <p:nvPr>
            <p:ph idx="1"/>
          </p:nvPr>
        </p:nvSpPr>
        <p:spPr>
          <a:xfrm>
            <a:off x="384810" y="1154624"/>
            <a:ext cx="8178800" cy="2696822"/>
          </a:xfrm>
        </p:spPr>
        <p:txBody>
          <a:bodyPr>
            <a:normAutofit fontScale="92500" lnSpcReduction="10000"/>
          </a:bodyPr>
          <a:lstStyle/>
          <a:p>
            <a:pPr marL="0" indent="0">
              <a:buNone/>
            </a:pPr>
            <a:r>
              <a:rPr lang="en-US" dirty="0"/>
              <a:t>Implementing multimodal planning requires changes in four topic areas: </a:t>
            </a:r>
          </a:p>
          <a:p>
            <a:pPr lvl="1"/>
            <a:r>
              <a:rPr lang="en-US" sz="2400" dirty="0"/>
              <a:t>Orientation</a:t>
            </a:r>
          </a:p>
          <a:p>
            <a:pPr lvl="1"/>
            <a:r>
              <a:rPr lang="en-US" sz="2400" dirty="0"/>
              <a:t>Data</a:t>
            </a:r>
          </a:p>
          <a:p>
            <a:pPr lvl="1"/>
            <a:r>
              <a:rPr lang="en-US" sz="2400" dirty="0"/>
              <a:t>Project Selection Criteria &amp; </a:t>
            </a:r>
          </a:p>
          <a:p>
            <a:pPr marL="457200" lvl="1" indent="0">
              <a:lnSpc>
                <a:spcPct val="110000"/>
              </a:lnSpc>
              <a:spcBef>
                <a:spcPts val="0"/>
              </a:spcBef>
              <a:buNone/>
            </a:pPr>
            <a:r>
              <a:rPr lang="en-US" sz="2400" dirty="0"/>
              <a:t>           Performance Measures</a:t>
            </a:r>
          </a:p>
          <a:p>
            <a:pPr lvl="1"/>
            <a:r>
              <a:rPr lang="en-US" sz="2400" dirty="0"/>
              <a:t>Plans</a:t>
            </a:r>
          </a:p>
          <a:p>
            <a:endParaRPr lang="en-US" dirty="0"/>
          </a:p>
        </p:txBody>
      </p:sp>
      <p:sp>
        <p:nvSpPr>
          <p:cNvPr id="7" name="Slide Number Placeholder 6"/>
          <p:cNvSpPr>
            <a:spLocks noGrp="1"/>
          </p:cNvSpPr>
          <p:nvPr>
            <p:ph type="sldNum" sz="quarter" idx="4"/>
          </p:nvPr>
        </p:nvSpPr>
        <p:spPr/>
        <p:txBody>
          <a:bodyPr/>
          <a:lstStyle/>
          <a:p>
            <a:fld id="{75472711-4FCB-2141-A321-C0607E714264}" type="slidenum">
              <a:rPr lang="en-US" smtClean="0"/>
              <a:pPr/>
              <a:t>3</a:t>
            </a:fld>
            <a:endParaRPr lang="en-US" dirty="0"/>
          </a:p>
        </p:txBody>
      </p:sp>
      <p:sp>
        <p:nvSpPr>
          <p:cNvPr id="2" name="Rectangle: Rounded Corners 1">
            <a:extLst>
              <a:ext uri="{FF2B5EF4-FFF2-40B4-BE49-F238E27FC236}">
                <a16:creationId xmlns:a16="http://schemas.microsoft.com/office/drawing/2014/main" id="{72683EE2-3DF0-4680-812B-341758C06062}"/>
              </a:ext>
            </a:extLst>
          </p:cNvPr>
          <p:cNvSpPr/>
          <p:nvPr/>
        </p:nvSpPr>
        <p:spPr>
          <a:xfrm>
            <a:off x="5500445" y="2733675"/>
            <a:ext cx="3063165" cy="1809750"/>
          </a:xfrm>
          <a:prstGeom prst="round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You can’t determine the need for a bridge by counting how many people swim across the river</a:t>
            </a:r>
          </a:p>
        </p:txBody>
      </p:sp>
    </p:spTree>
    <p:extLst>
      <p:ext uri="{BB962C8B-B14F-4D97-AF65-F5344CB8AC3E}">
        <p14:creationId xmlns:p14="http://schemas.microsoft.com/office/powerpoint/2010/main" val="193723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Orientation</a:t>
            </a:r>
          </a:p>
        </p:txBody>
      </p:sp>
      <p:sp>
        <p:nvSpPr>
          <p:cNvPr id="7" name="Slide Number Placeholder 6"/>
          <p:cNvSpPr>
            <a:spLocks noGrp="1"/>
          </p:cNvSpPr>
          <p:nvPr>
            <p:ph type="sldNum" sz="quarter" idx="4"/>
          </p:nvPr>
        </p:nvSpPr>
        <p:spPr/>
        <p:txBody>
          <a:bodyPr/>
          <a:lstStyle/>
          <a:p>
            <a:fld id="{75472711-4FCB-2141-A321-C0607E714264}" type="slidenum">
              <a:rPr lang="en-US" smtClean="0"/>
              <a:pPr/>
              <a:t>4</a:t>
            </a:fld>
            <a:endParaRPr lang="en-US" dirty="0"/>
          </a:p>
        </p:txBody>
      </p:sp>
      <p:pic>
        <p:nvPicPr>
          <p:cNvPr id="5" name="Picture 4">
            <a:extLst>
              <a:ext uri="{FF2B5EF4-FFF2-40B4-BE49-F238E27FC236}">
                <a16:creationId xmlns:a16="http://schemas.microsoft.com/office/drawing/2014/main" id="{F8AB1536-77AB-4840-B5E1-6B2B0E5EF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219" y="834391"/>
            <a:ext cx="3449431" cy="2118360"/>
          </a:xfrm>
          <a:prstGeom prst="rect">
            <a:avLst/>
          </a:prstGeom>
          <a:noFill/>
          <a:ln>
            <a:noFill/>
          </a:ln>
        </p:spPr>
      </p:pic>
      <p:sp>
        <p:nvSpPr>
          <p:cNvPr id="8" name="Content Placeholder 9">
            <a:extLst>
              <a:ext uri="{FF2B5EF4-FFF2-40B4-BE49-F238E27FC236}">
                <a16:creationId xmlns:a16="http://schemas.microsoft.com/office/drawing/2014/main" id="{F0AF872D-89AF-46EA-B7CA-8715DC15C53B}"/>
              </a:ext>
            </a:extLst>
          </p:cNvPr>
          <p:cNvSpPr txBox="1">
            <a:spLocks/>
          </p:cNvSpPr>
          <p:nvPr/>
        </p:nvSpPr>
        <p:spPr>
          <a:xfrm>
            <a:off x="348904" y="3319070"/>
            <a:ext cx="4394546" cy="1316710"/>
          </a:xfrm>
          <a:prstGeom prst="rect">
            <a:avLst/>
          </a:prstGeom>
          <a:ln>
            <a:no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Multimodal plans require less static and more dynamic relationships with complex orientations, data, and criteria needs</a:t>
            </a:r>
          </a:p>
          <a:p>
            <a:pPr marL="0" indent="0">
              <a:buFont typeface="Wingdings" charset="2"/>
              <a:buNone/>
            </a:pPr>
            <a:r>
              <a:rPr lang="en-US" dirty="0"/>
              <a:t>				</a:t>
            </a:r>
          </a:p>
          <a:p>
            <a:endParaRPr lang="en-US" dirty="0"/>
          </a:p>
          <a:p>
            <a:endParaRPr lang="en-US" dirty="0"/>
          </a:p>
        </p:txBody>
      </p:sp>
      <p:pic>
        <p:nvPicPr>
          <p:cNvPr id="2" name="Picture 1">
            <a:extLst>
              <a:ext uri="{FF2B5EF4-FFF2-40B4-BE49-F238E27FC236}">
                <a16:creationId xmlns:a16="http://schemas.microsoft.com/office/drawing/2014/main" id="{BCDD439D-FE1E-4657-B33F-50C301CE7E55}"/>
              </a:ext>
            </a:extLst>
          </p:cNvPr>
          <p:cNvPicPr>
            <a:picLocks noChangeAspect="1"/>
          </p:cNvPicPr>
          <p:nvPr/>
        </p:nvPicPr>
        <p:blipFill>
          <a:blip r:embed="rId4"/>
          <a:stretch>
            <a:fillRect/>
          </a:stretch>
        </p:blipFill>
        <p:spPr>
          <a:xfrm>
            <a:off x="4890176" y="669349"/>
            <a:ext cx="4084443" cy="3804802"/>
          </a:xfrm>
          <a:prstGeom prst="rect">
            <a:avLst/>
          </a:prstGeom>
        </p:spPr>
      </p:pic>
    </p:spTree>
    <p:extLst>
      <p:ext uri="{BB962C8B-B14F-4D97-AF65-F5344CB8AC3E}">
        <p14:creationId xmlns:p14="http://schemas.microsoft.com/office/powerpoint/2010/main" val="310567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Data</a:t>
            </a:r>
          </a:p>
        </p:txBody>
      </p:sp>
      <p:sp>
        <p:nvSpPr>
          <p:cNvPr id="7" name="Slide Number Placeholder 6"/>
          <p:cNvSpPr>
            <a:spLocks noGrp="1"/>
          </p:cNvSpPr>
          <p:nvPr>
            <p:ph type="sldNum" sz="quarter" idx="4"/>
          </p:nvPr>
        </p:nvSpPr>
        <p:spPr/>
        <p:txBody>
          <a:bodyPr/>
          <a:lstStyle/>
          <a:p>
            <a:fld id="{75472711-4FCB-2141-A321-C0607E714264}" type="slidenum">
              <a:rPr lang="en-US" smtClean="0"/>
              <a:pPr/>
              <a:t>5</a:t>
            </a:fld>
            <a:endParaRPr lang="en-US" dirty="0"/>
          </a:p>
        </p:txBody>
      </p:sp>
      <p:sp>
        <p:nvSpPr>
          <p:cNvPr id="5" name="Content Placeholder 9">
            <a:extLst>
              <a:ext uri="{FF2B5EF4-FFF2-40B4-BE49-F238E27FC236}">
                <a16:creationId xmlns:a16="http://schemas.microsoft.com/office/drawing/2014/main" id="{70FFD4FD-0AEA-40F6-9458-F62D91DB40C1}"/>
              </a:ext>
            </a:extLst>
          </p:cNvPr>
          <p:cNvSpPr txBox="1">
            <a:spLocks/>
          </p:cNvSpPr>
          <p:nvPr/>
        </p:nvSpPr>
        <p:spPr>
          <a:xfrm>
            <a:off x="508000" y="855061"/>
            <a:ext cx="8308009" cy="3593114"/>
          </a:xfrm>
          <a:prstGeom prst="rect">
            <a:avLst/>
          </a:prstGeom>
          <a:ln>
            <a:no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Auto Mode: 8 Functional Classes and 5 Facility Types 				</a:t>
            </a:r>
          </a:p>
          <a:p>
            <a:pPr marL="0" indent="0">
              <a:buNone/>
            </a:pPr>
            <a:r>
              <a:rPr lang="en-US" dirty="0"/>
              <a:t>		Based on the balance between mobility and access</a:t>
            </a:r>
          </a:p>
          <a:p>
            <a:r>
              <a:rPr lang="en-US" dirty="0"/>
              <a:t>Bicycle Mode: 6 Functional Classes and 13 Facility Types 			</a:t>
            </a:r>
          </a:p>
          <a:p>
            <a:pPr marL="0" indent="0">
              <a:buNone/>
            </a:pPr>
            <a:r>
              <a:rPr lang="en-US" dirty="0"/>
              <a:t>		Based on safety</a:t>
            </a:r>
          </a:p>
          <a:p>
            <a:r>
              <a:rPr lang="en-US" dirty="0"/>
              <a:t>Bus Mode: 4 Functional Classes and 4 Facility Types 			</a:t>
            </a:r>
          </a:p>
          <a:p>
            <a:pPr marL="0" indent="0">
              <a:buNone/>
            </a:pPr>
            <a:r>
              <a:rPr lang="en-US" dirty="0"/>
              <a:t>		Based on amenities at stops</a:t>
            </a:r>
          </a:p>
          <a:p>
            <a:r>
              <a:rPr lang="en-US" dirty="0"/>
              <a:t>Truck Mode: 4 Functional Classes 			</a:t>
            </a:r>
          </a:p>
          <a:p>
            <a:pPr marL="0" indent="0">
              <a:buNone/>
            </a:pPr>
            <a:r>
              <a:rPr lang="en-US" dirty="0"/>
              <a:t>		Based on the desirability of trucks on the route</a:t>
            </a:r>
          </a:p>
          <a:p>
            <a:r>
              <a:rPr lang="en-US" dirty="0"/>
              <a:t>Walk Mode: 4 Functional Classes and 10 Facility Types 			</a:t>
            </a:r>
          </a:p>
          <a:p>
            <a:pPr marL="0" indent="0">
              <a:buNone/>
            </a:pPr>
            <a:r>
              <a:rPr lang="en-US" dirty="0"/>
              <a:t>		Based on safety</a:t>
            </a:r>
          </a:p>
          <a:p>
            <a:endParaRPr lang="en-US" dirty="0"/>
          </a:p>
          <a:p>
            <a:pPr marL="0" indent="0">
              <a:buFont typeface="Wingdings" charset="2"/>
              <a:buNone/>
            </a:pPr>
            <a:r>
              <a:rPr lang="en-US" dirty="0"/>
              <a:t>				</a:t>
            </a:r>
          </a:p>
          <a:p>
            <a:endParaRPr lang="en-US" dirty="0"/>
          </a:p>
          <a:p>
            <a:endParaRPr lang="en-US" dirty="0"/>
          </a:p>
        </p:txBody>
      </p:sp>
      <p:pic>
        <p:nvPicPr>
          <p:cNvPr id="6" name="Picture 5" descr="C:\Users\rowsonr\AppData\Local\Microsoft\Windows\Temporary Internet Files\Content.Outlook\EFXTUDTH\KTMPO Maps Layered (003).jpg">
            <a:extLst>
              <a:ext uri="{FF2B5EF4-FFF2-40B4-BE49-F238E27FC236}">
                <a16:creationId xmlns:a16="http://schemas.microsoft.com/office/drawing/2014/main" id="{0973F736-7428-4057-8276-7FFABE9019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135" y="2071879"/>
            <a:ext cx="2008597" cy="2578754"/>
          </a:xfrm>
          <a:prstGeom prst="rect">
            <a:avLst/>
          </a:prstGeom>
          <a:noFill/>
          <a:ln>
            <a:solidFill>
              <a:schemeClr val="tx2"/>
            </a:solidFill>
          </a:ln>
        </p:spPr>
      </p:pic>
    </p:spTree>
    <p:extLst>
      <p:ext uri="{BB962C8B-B14F-4D97-AF65-F5344CB8AC3E}">
        <p14:creationId xmlns:p14="http://schemas.microsoft.com/office/powerpoint/2010/main" val="173431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2800" dirty="0"/>
              <a:t>Project Selection Criteria &amp; Performance Measures</a:t>
            </a:r>
          </a:p>
        </p:txBody>
      </p:sp>
      <p:sp>
        <p:nvSpPr>
          <p:cNvPr id="7" name="Slide Number Placeholder 6"/>
          <p:cNvSpPr>
            <a:spLocks noGrp="1"/>
          </p:cNvSpPr>
          <p:nvPr>
            <p:ph type="sldNum" sz="quarter" idx="4"/>
          </p:nvPr>
        </p:nvSpPr>
        <p:spPr/>
        <p:txBody>
          <a:bodyPr/>
          <a:lstStyle/>
          <a:p>
            <a:fld id="{75472711-4FCB-2141-A321-C0607E714264}" type="slidenum">
              <a:rPr lang="en-US" smtClean="0"/>
              <a:pPr/>
              <a:t>6</a:t>
            </a:fld>
            <a:endParaRPr lang="en-US" dirty="0"/>
          </a:p>
        </p:txBody>
      </p:sp>
      <p:pic>
        <p:nvPicPr>
          <p:cNvPr id="2" name="Picture 1">
            <a:extLst>
              <a:ext uri="{FF2B5EF4-FFF2-40B4-BE49-F238E27FC236}">
                <a16:creationId xmlns:a16="http://schemas.microsoft.com/office/drawing/2014/main" id="{E483B77B-F7BC-479B-B036-EED9C775F399}"/>
              </a:ext>
            </a:extLst>
          </p:cNvPr>
          <p:cNvPicPr>
            <a:picLocks noChangeAspect="1"/>
          </p:cNvPicPr>
          <p:nvPr/>
        </p:nvPicPr>
        <p:blipFill>
          <a:blip r:embed="rId3"/>
          <a:stretch>
            <a:fillRect/>
          </a:stretch>
        </p:blipFill>
        <p:spPr>
          <a:xfrm>
            <a:off x="3634352" y="1336552"/>
            <a:ext cx="5316325" cy="2470395"/>
          </a:xfrm>
          <a:prstGeom prst="rect">
            <a:avLst/>
          </a:prstGeom>
        </p:spPr>
      </p:pic>
      <p:sp>
        <p:nvSpPr>
          <p:cNvPr id="11" name="Content Placeholder 9">
            <a:extLst>
              <a:ext uri="{FF2B5EF4-FFF2-40B4-BE49-F238E27FC236}">
                <a16:creationId xmlns:a16="http://schemas.microsoft.com/office/drawing/2014/main" id="{4114EBA4-AA7D-4E79-9619-72BE5EFD9EC6}"/>
              </a:ext>
            </a:extLst>
          </p:cNvPr>
          <p:cNvSpPr txBox="1">
            <a:spLocks/>
          </p:cNvSpPr>
          <p:nvPr/>
        </p:nvSpPr>
        <p:spPr>
          <a:xfrm>
            <a:off x="592372" y="1251239"/>
            <a:ext cx="2890299" cy="1674842"/>
          </a:xfrm>
          <a:prstGeom prst="rect">
            <a:avLst/>
          </a:prstGeom>
          <a:ln>
            <a:no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Routing of I-40 in Memphis and Overton Park  </a:t>
            </a:r>
            <a:r>
              <a:rPr lang="en-US" i="1" dirty="0"/>
              <a:t>Citizens to Preserve Overton Park vs Volpe  401 US 402  1971</a:t>
            </a:r>
          </a:p>
          <a:p>
            <a:r>
              <a:rPr lang="en-US" dirty="0"/>
              <a:t>They weren’t wrong; but their evaluation criteria were incomplete</a:t>
            </a:r>
          </a:p>
          <a:p>
            <a:pPr marL="0" indent="0">
              <a:buFont typeface="Wingdings" charset="2"/>
              <a:buNone/>
            </a:pPr>
            <a:r>
              <a:rPr lang="en-US" dirty="0"/>
              <a:t>				</a:t>
            </a:r>
          </a:p>
          <a:p>
            <a:endParaRPr lang="en-US" dirty="0"/>
          </a:p>
          <a:p>
            <a:endParaRPr lang="en-US" dirty="0"/>
          </a:p>
        </p:txBody>
      </p:sp>
    </p:spTree>
    <p:extLst>
      <p:ext uri="{BB962C8B-B14F-4D97-AF65-F5344CB8AC3E}">
        <p14:creationId xmlns:p14="http://schemas.microsoft.com/office/powerpoint/2010/main" val="86535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Project Selection Criteria</a:t>
            </a:r>
          </a:p>
        </p:txBody>
      </p:sp>
      <p:sp>
        <p:nvSpPr>
          <p:cNvPr id="7" name="Slide Number Placeholder 6"/>
          <p:cNvSpPr>
            <a:spLocks noGrp="1"/>
          </p:cNvSpPr>
          <p:nvPr>
            <p:ph type="sldNum" sz="quarter" idx="4"/>
          </p:nvPr>
        </p:nvSpPr>
        <p:spPr/>
        <p:txBody>
          <a:bodyPr/>
          <a:lstStyle/>
          <a:p>
            <a:fld id="{75472711-4FCB-2141-A321-C0607E714264}" type="slidenum">
              <a:rPr lang="en-US" smtClean="0"/>
              <a:pPr/>
              <a:t>7</a:t>
            </a:fld>
            <a:endParaRPr lang="en-US" dirty="0"/>
          </a:p>
        </p:txBody>
      </p:sp>
      <p:pic>
        <p:nvPicPr>
          <p:cNvPr id="4" name="Picture 3">
            <a:extLst>
              <a:ext uri="{FF2B5EF4-FFF2-40B4-BE49-F238E27FC236}">
                <a16:creationId xmlns:a16="http://schemas.microsoft.com/office/drawing/2014/main" id="{0B624E1A-9A6B-4755-91D1-DFA36A15219C}"/>
              </a:ext>
            </a:extLst>
          </p:cNvPr>
          <p:cNvPicPr>
            <a:picLocks noChangeAspect="1"/>
          </p:cNvPicPr>
          <p:nvPr/>
        </p:nvPicPr>
        <p:blipFill>
          <a:blip r:embed="rId3"/>
          <a:stretch>
            <a:fillRect/>
          </a:stretch>
        </p:blipFill>
        <p:spPr>
          <a:xfrm>
            <a:off x="1178284" y="820681"/>
            <a:ext cx="3354077" cy="3897035"/>
          </a:xfrm>
          <a:prstGeom prst="rect">
            <a:avLst/>
          </a:prstGeom>
        </p:spPr>
      </p:pic>
      <p:pic>
        <p:nvPicPr>
          <p:cNvPr id="5" name="Picture 4">
            <a:extLst>
              <a:ext uri="{FF2B5EF4-FFF2-40B4-BE49-F238E27FC236}">
                <a16:creationId xmlns:a16="http://schemas.microsoft.com/office/drawing/2014/main" id="{D75B8542-E6E5-42E8-9BE2-DC2934791D26}"/>
              </a:ext>
            </a:extLst>
          </p:cNvPr>
          <p:cNvPicPr>
            <a:picLocks noChangeAspect="1"/>
          </p:cNvPicPr>
          <p:nvPr/>
        </p:nvPicPr>
        <p:blipFill>
          <a:blip r:embed="rId4"/>
          <a:stretch>
            <a:fillRect/>
          </a:stretch>
        </p:blipFill>
        <p:spPr>
          <a:xfrm>
            <a:off x="4597399" y="831225"/>
            <a:ext cx="3433417" cy="3874486"/>
          </a:xfrm>
          <a:prstGeom prst="rect">
            <a:avLst/>
          </a:prstGeom>
        </p:spPr>
      </p:pic>
    </p:spTree>
    <p:extLst>
      <p:ext uri="{BB962C8B-B14F-4D97-AF65-F5344CB8AC3E}">
        <p14:creationId xmlns:p14="http://schemas.microsoft.com/office/powerpoint/2010/main" val="336762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Plans</a:t>
            </a:r>
          </a:p>
        </p:txBody>
      </p:sp>
      <p:sp>
        <p:nvSpPr>
          <p:cNvPr id="7" name="Slide Number Placeholder 6"/>
          <p:cNvSpPr>
            <a:spLocks noGrp="1"/>
          </p:cNvSpPr>
          <p:nvPr>
            <p:ph type="sldNum" sz="quarter" idx="4"/>
          </p:nvPr>
        </p:nvSpPr>
        <p:spPr/>
        <p:txBody>
          <a:bodyPr/>
          <a:lstStyle/>
          <a:p>
            <a:fld id="{75472711-4FCB-2141-A321-C0607E714264}" type="slidenum">
              <a:rPr lang="en-US" smtClean="0"/>
              <a:pPr/>
              <a:t>8</a:t>
            </a:fld>
            <a:endParaRPr lang="en-US" dirty="0"/>
          </a:p>
        </p:txBody>
      </p:sp>
      <p:sp>
        <p:nvSpPr>
          <p:cNvPr id="4" name="Content Placeholder 9">
            <a:extLst>
              <a:ext uri="{FF2B5EF4-FFF2-40B4-BE49-F238E27FC236}">
                <a16:creationId xmlns:a16="http://schemas.microsoft.com/office/drawing/2014/main" id="{CCC19BF3-CE4B-4A72-8289-88FA04238F37}"/>
              </a:ext>
            </a:extLst>
          </p:cNvPr>
          <p:cNvSpPr txBox="1">
            <a:spLocks/>
          </p:cNvSpPr>
          <p:nvPr/>
        </p:nvSpPr>
        <p:spPr>
          <a:xfrm>
            <a:off x="456372" y="1249119"/>
            <a:ext cx="4270734" cy="3720446"/>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0D6CB6"/>
                </a:solidFill>
              </a:rPr>
              <a:t>Thoroughfare </a:t>
            </a:r>
            <a:r>
              <a:rPr lang="en-US" dirty="0"/>
              <a:t>Plan</a:t>
            </a:r>
          </a:p>
          <a:p>
            <a:r>
              <a:rPr lang="en-US" b="1" dirty="0">
                <a:solidFill>
                  <a:srgbClr val="0D6CB6"/>
                </a:solidFill>
              </a:rPr>
              <a:t>Project Selection </a:t>
            </a:r>
            <a:r>
              <a:rPr lang="en-US" dirty="0"/>
              <a:t>Process</a:t>
            </a:r>
          </a:p>
          <a:p>
            <a:r>
              <a:rPr lang="en-US" b="1" dirty="0">
                <a:solidFill>
                  <a:srgbClr val="0D6CB6"/>
                </a:solidFill>
              </a:rPr>
              <a:t>Public Participation Plan</a:t>
            </a:r>
          </a:p>
          <a:p>
            <a:r>
              <a:rPr lang="en-US" b="1" dirty="0">
                <a:solidFill>
                  <a:srgbClr val="0D6CB6"/>
                </a:solidFill>
              </a:rPr>
              <a:t>Evaluation</a:t>
            </a:r>
            <a:r>
              <a:rPr lang="en-US" dirty="0"/>
              <a:t> of ranked projects</a:t>
            </a:r>
          </a:p>
          <a:p>
            <a:r>
              <a:rPr lang="en-US" b="1" dirty="0">
                <a:solidFill>
                  <a:srgbClr val="0D6CB6"/>
                </a:solidFill>
              </a:rPr>
              <a:t>Performance Measures</a:t>
            </a:r>
          </a:p>
          <a:p>
            <a:r>
              <a:rPr lang="en-US" dirty="0"/>
              <a:t>Future Growth </a:t>
            </a:r>
            <a:r>
              <a:rPr lang="en-US" b="1" dirty="0">
                <a:solidFill>
                  <a:srgbClr val="0D6CB6"/>
                </a:solidFill>
              </a:rPr>
              <a:t>Scenarios</a:t>
            </a:r>
          </a:p>
          <a:p>
            <a:pPr marL="0" indent="0">
              <a:buFont typeface="Wingdings" charset="2"/>
              <a:buNone/>
            </a:pPr>
            <a:r>
              <a:rPr lang="en-US" dirty="0"/>
              <a:t>				</a:t>
            </a:r>
          </a:p>
          <a:p>
            <a:endParaRPr lang="en-US" dirty="0"/>
          </a:p>
          <a:p>
            <a:endParaRPr lang="en-US" dirty="0"/>
          </a:p>
        </p:txBody>
      </p:sp>
      <p:sp>
        <p:nvSpPr>
          <p:cNvPr id="5" name="Content Placeholder 9">
            <a:extLst>
              <a:ext uri="{FF2B5EF4-FFF2-40B4-BE49-F238E27FC236}">
                <a16:creationId xmlns:a16="http://schemas.microsoft.com/office/drawing/2014/main" id="{98648478-56AB-4829-9407-5E969F34DD44}"/>
              </a:ext>
            </a:extLst>
          </p:cNvPr>
          <p:cNvSpPr txBox="1">
            <a:spLocks/>
          </p:cNvSpPr>
          <p:nvPr/>
        </p:nvSpPr>
        <p:spPr>
          <a:xfrm>
            <a:off x="4572000" y="1255958"/>
            <a:ext cx="4643562" cy="3720446"/>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0D6CB6"/>
                </a:solidFill>
              </a:rPr>
              <a:t>Freight Parking </a:t>
            </a:r>
            <a:r>
              <a:rPr lang="en-US" dirty="0"/>
              <a:t>Study</a:t>
            </a:r>
          </a:p>
          <a:p>
            <a:r>
              <a:rPr lang="en-US" b="1" dirty="0">
                <a:solidFill>
                  <a:srgbClr val="0D6CB6"/>
                </a:solidFill>
              </a:rPr>
              <a:t>Transit Demand </a:t>
            </a:r>
            <a:r>
              <a:rPr lang="en-US" dirty="0"/>
              <a:t>Study</a:t>
            </a:r>
          </a:p>
          <a:p>
            <a:r>
              <a:rPr lang="en-US" b="1" dirty="0">
                <a:solidFill>
                  <a:srgbClr val="0D6CB6"/>
                </a:solidFill>
              </a:rPr>
              <a:t>Corridor </a:t>
            </a:r>
            <a:r>
              <a:rPr lang="en-US" dirty="0"/>
              <a:t>Studies</a:t>
            </a:r>
          </a:p>
          <a:p>
            <a:r>
              <a:rPr lang="en-US" b="1" dirty="0">
                <a:solidFill>
                  <a:srgbClr val="0D6CB6"/>
                </a:solidFill>
              </a:rPr>
              <a:t>Environmental Justice </a:t>
            </a:r>
            <a:r>
              <a:rPr lang="en-US" dirty="0"/>
              <a:t>Study</a:t>
            </a:r>
          </a:p>
          <a:p>
            <a:r>
              <a:rPr lang="en-US" b="1" dirty="0">
                <a:solidFill>
                  <a:srgbClr val="0D6CB6"/>
                </a:solidFill>
              </a:rPr>
              <a:t>Bike Share </a:t>
            </a:r>
            <a:r>
              <a:rPr lang="en-US" dirty="0"/>
              <a:t>Study</a:t>
            </a:r>
          </a:p>
          <a:p>
            <a:r>
              <a:rPr lang="en-US" b="1" dirty="0">
                <a:solidFill>
                  <a:srgbClr val="0D6CB6"/>
                </a:solidFill>
              </a:rPr>
              <a:t>Vulnerability &amp; Resilience </a:t>
            </a:r>
            <a:r>
              <a:rPr lang="en-US" dirty="0"/>
              <a:t>Study			</a:t>
            </a:r>
          </a:p>
          <a:p>
            <a:endParaRPr lang="en-US" dirty="0"/>
          </a:p>
          <a:p>
            <a:endParaRPr lang="en-US" dirty="0"/>
          </a:p>
        </p:txBody>
      </p:sp>
    </p:spTree>
    <p:extLst>
      <p:ext uri="{BB962C8B-B14F-4D97-AF65-F5344CB8AC3E}">
        <p14:creationId xmlns:p14="http://schemas.microsoft.com/office/powerpoint/2010/main" val="24561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1D8C34-25BF-B24F-8113-5E98B08380EF}"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93D790AA-EA91-4782-861A-0A066CA3F742}"/>
              </a:ext>
            </a:extLst>
          </p:cNvPr>
          <p:cNvSpPr/>
          <p:nvPr/>
        </p:nvSpPr>
        <p:spPr>
          <a:xfrm>
            <a:off x="678180" y="1443360"/>
            <a:ext cx="3063165" cy="2256779"/>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lumMod val="25000"/>
                  </a:schemeClr>
                </a:solidFill>
              </a:rPr>
              <a:t>If people aren’t walking or biking or taking transit, that’s not a sign that they don’t want to. </a:t>
            </a:r>
          </a:p>
          <a:p>
            <a:pPr algn="ctr"/>
            <a:endParaRPr lang="en-US" b="1" dirty="0">
              <a:solidFill>
                <a:schemeClr val="accent5">
                  <a:lumMod val="25000"/>
                </a:schemeClr>
              </a:solidFill>
            </a:endParaRPr>
          </a:p>
          <a:p>
            <a:pPr algn="ctr"/>
            <a:r>
              <a:rPr lang="en-US" b="1" dirty="0">
                <a:solidFill>
                  <a:schemeClr val="accent5">
                    <a:lumMod val="25000"/>
                  </a:schemeClr>
                </a:solidFill>
              </a:rPr>
              <a:t>It’s a sign that they don’t have a real choice. </a:t>
            </a:r>
          </a:p>
        </p:txBody>
      </p:sp>
      <p:sp>
        <p:nvSpPr>
          <p:cNvPr id="5" name="Content Placeholder 9">
            <a:extLst>
              <a:ext uri="{FF2B5EF4-FFF2-40B4-BE49-F238E27FC236}">
                <a16:creationId xmlns:a16="http://schemas.microsoft.com/office/drawing/2014/main" id="{351F242B-21B4-4C37-90B1-71BCB31097D1}"/>
              </a:ext>
            </a:extLst>
          </p:cNvPr>
          <p:cNvSpPr txBox="1">
            <a:spLocks/>
          </p:cNvSpPr>
          <p:nvPr/>
        </p:nvSpPr>
        <p:spPr>
          <a:xfrm>
            <a:off x="5001640" y="1299420"/>
            <a:ext cx="3735960" cy="3057292"/>
          </a:xfrm>
          <a:prstGeom prst="rect">
            <a:avLst/>
          </a:prstGeom>
          <a:ln>
            <a:no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solidFill>
                  <a:schemeClr val="bg1"/>
                </a:solidFill>
              </a:rPr>
              <a:t>Kendra Coufal</a:t>
            </a:r>
          </a:p>
          <a:p>
            <a:pPr marL="0" indent="0">
              <a:buNone/>
            </a:pPr>
            <a:r>
              <a:rPr lang="en-US" sz="2600" dirty="0">
                <a:solidFill>
                  <a:schemeClr val="bg1"/>
                </a:solidFill>
              </a:rPr>
              <a:t>Killeen-Temple MPO</a:t>
            </a:r>
          </a:p>
          <a:p>
            <a:pPr marL="0" indent="0">
              <a:buNone/>
            </a:pPr>
            <a:r>
              <a:rPr lang="en-US" sz="2600" dirty="0">
                <a:solidFill>
                  <a:schemeClr val="bg1"/>
                </a:solidFill>
              </a:rPr>
              <a:t>Kendra.Coufal@CTCOG.org</a:t>
            </a:r>
          </a:p>
          <a:p>
            <a:pPr marL="0" indent="0">
              <a:buNone/>
            </a:pPr>
            <a:endParaRPr lang="en-US" sz="2600" dirty="0">
              <a:solidFill>
                <a:schemeClr val="bg1"/>
              </a:solidFill>
            </a:endParaRPr>
          </a:p>
          <a:p>
            <a:pPr marL="0" indent="0">
              <a:buNone/>
            </a:pPr>
            <a:r>
              <a:rPr lang="en-US" sz="2600" dirty="0">
                <a:solidFill>
                  <a:schemeClr val="bg1"/>
                </a:solidFill>
              </a:rPr>
              <a:t>Charlie Sullivan</a:t>
            </a:r>
          </a:p>
          <a:p>
            <a:pPr marL="0" indent="0">
              <a:buNone/>
            </a:pPr>
            <a:r>
              <a:rPr lang="en-US" sz="2600" dirty="0">
                <a:solidFill>
                  <a:schemeClr val="bg1"/>
                </a:solidFill>
              </a:rPr>
              <a:t>CDM Smith</a:t>
            </a:r>
          </a:p>
          <a:p>
            <a:pPr marL="0" indent="0">
              <a:buNone/>
            </a:pPr>
            <a:r>
              <a:rPr lang="en-US" sz="2600" dirty="0">
                <a:solidFill>
                  <a:schemeClr val="bg1"/>
                </a:solidFill>
              </a:rPr>
              <a:t>SullivanC@CDMSmith.com</a:t>
            </a:r>
          </a:p>
          <a:p>
            <a:pPr marL="0" indent="0">
              <a:buFont typeface="Wingdings" charset="2"/>
              <a:buNone/>
            </a:pPr>
            <a:r>
              <a:rPr lang="en-US" dirty="0"/>
              <a:t>				</a:t>
            </a:r>
          </a:p>
          <a:p>
            <a:endParaRPr lang="en-US" dirty="0"/>
          </a:p>
          <a:p>
            <a:endParaRPr lang="en-US" dirty="0"/>
          </a:p>
        </p:txBody>
      </p:sp>
    </p:spTree>
    <p:extLst>
      <p:ext uri="{BB962C8B-B14F-4D97-AF65-F5344CB8AC3E}">
        <p14:creationId xmlns:p14="http://schemas.microsoft.com/office/powerpoint/2010/main" val="195843656"/>
      </p:ext>
    </p:extLst>
  </p:cSld>
  <p:clrMapOvr>
    <a:masterClrMapping/>
  </p:clrMapOvr>
</p:sld>
</file>

<file path=ppt/theme/theme1.xml><?xml version="1.0" encoding="utf-8"?>
<a:theme xmlns:a="http://schemas.openxmlformats.org/drawingml/2006/main" name="LFT_PPT_16x9">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7BD07E18-7640-4F05-B49A-B7001668DC89}"/>
    </a:ext>
  </a:extLst>
</a:theme>
</file>

<file path=ppt/theme/theme2.xml><?xml version="1.0" encoding="utf-8"?>
<a:theme xmlns:a="http://schemas.openxmlformats.org/drawingml/2006/main" name="Blu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FE59D2F5-7500-4325-A88F-5171B294183C}"/>
    </a:ext>
  </a:extLst>
</a:theme>
</file>

<file path=ppt/theme/theme3.xml><?xml version="1.0" encoding="utf-8"?>
<a:theme xmlns:a="http://schemas.openxmlformats.org/drawingml/2006/main" name="Whit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4F5CAB7A-F50E-4664-AB14-02B62B255AB1}"/>
    </a:ext>
  </a:extLst>
</a:theme>
</file>

<file path=ppt/theme/theme4.xml><?xml version="1.0" encoding="utf-8"?>
<a:theme xmlns:a="http://schemas.openxmlformats.org/drawingml/2006/main" name="White Interio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6F8A2A3A-D25A-4648-BA06-555292130D36}"/>
    </a:ext>
  </a:extLst>
</a:theme>
</file>

<file path=ppt/theme/theme5.xml><?xml version="1.0" encoding="utf-8"?>
<a:theme xmlns:a="http://schemas.openxmlformats.org/drawingml/2006/main" name="Blue Interio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25F7C4C0-EB6E-465F-A38E-3733410F041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at xmlns="fe1a9df2-49bb-42bc-ab4d-7fe09ead8427">PowerPoint</Format>
    <Design_x0020_Theme xmlns="fe1a9df2-49bb-42bc-ab4d-7fe09ead8427">Foundation</Design_x0020_Theme>
    <orientation xmlns="fe1a9df2-49bb-42bc-ab4d-7fe09ead8427">Landscape</orientation>
    <LFT_x0020_Type xmlns="56d7d6d4-da24-4db9-96e3-4461b983bf22">PowerPoint Presentations</LFT_x0020_Type>
    <Size xmlns="fe1a9df2-49bb-42bc-ab4d-7fe09ead8427">16x9</Size>
    <SharedWithUsers xmlns="c22a430d-154a-4238-affb-53d92abc2fb3">
      <UserInfo>
        <DisplayName>Sherman, Lisa D.</DisplayName>
        <AccountId>706</AccountId>
        <AccountType/>
      </UserInfo>
      <UserInfo>
        <DisplayName>Smietanka, Michal</DisplayName>
        <AccountId>1720</AccountId>
        <AccountType/>
      </UserInfo>
      <UserInfo>
        <DisplayName>Nichols, Charlotte</DisplayName>
        <AccountId>485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309DF92D9A0A4182B86E4E506AD60B" ma:contentTypeVersion="15" ma:contentTypeDescription="Create a new document." ma:contentTypeScope="" ma:versionID="7704fe1a36fdecce51df2c67cccdf924">
  <xsd:schema xmlns:xsd="http://www.w3.org/2001/XMLSchema" xmlns:xs="http://www.w3.org/2001/XMLSchema" xmlns:p="http://schemas.microsoft.com/office/2006/metadata/properties" xmlns:ns2="c22a430d-154a-4238-affb-53d92abc2fb3" xmlns:ns3="fe1a9df2-49bb-42bc-ab4d-7fe09ead8427" xmlns:ns4="f6a147e6-6a8f-4226-914b-63df49062d62" xmlns:ns5="56d7d6d4-da24-4db9-96e3-4461b983bf22" targetNamespace="http://schemas.microsoft.com/office/2006/metadata/properties" ma:root="true" ma:fieldsID="92806577d2a4b134e0d827fadfbf55b2" ns2:_="" ns3:_="" ns4:_="" ns5:_="">
    <xsd:import namespace="c22a430d-154a-4238-affb-53d92abc2fb3"/>
    <xsd:import namespace="fe1a9df2-49bb-42bc-ab4d-7fe09ead8427"/>
    <xsd:import namespace="f6a147e6-6a8f-4226-914b-63df49062d62"/>
    <xsd:import namespace="56d7d6d4-da24-4db9-96e3-4461b983bf22"/>
    <xsd:element name="properties">
      <xsd:complexType>
        <xsd:sequence>
          <xsd:element name="documentManagement">
            <xsd:complexType>
              <xsd:all>
                <xsd:element ref="ns2:SharedWithUsers" minOccurs="0"/>
                <xsd:element ref="ns2:SharedWithDetails" minOccurs="0"/>
                <xsd:element ref="ns3:Design_x0020_Theme" minOccurs="0"/>
                <xsd:element ref="ns3:Format" minOccurs="0"/>
                <xsd:element ref="ns3:Size" minOccurs="0"/>
                <xsd:element ref="ns3:orientation" minOccurs="0"/>
                <xsd:element ref="ns4:LastSharedByUser" minOccurs="0"/>
                <xsd:element ref="ns4:LastSharedByTime" minOccurs="0"/>
                <xsd:element ref="ns5:LFT_x0020_Typ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a430d-154a-4238-affb-53d92abc2f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1a9df2-49bb-42bc-ab4d-7fe09ead8427" elementFormDefault="qualified">
    <xsd:import namespace="http://schemas.microsoft.com/office/2006/documentManagement/types"/>
    <xsd:import namespace="http://schemas.microsoft.com/office/infopath/2007/PartnerControls"/>
    <xsd:element name="Design_x0020_Theme" ma:index="10" nillable="true" ma:displayName="Design Theme" ma:default="(None)" ma:format="Dropdown" ma:internalName="Design_x0020_Theme">
      <xsd:simpleType>
        <xsd:restriction base="dms:Choice">
          <xsd:enumeration value="(None)"/>
          <xsd:enumeration value="Foundation"/>
          <xsd:enumeration value="Framework"/>
          <xsd:enumeration value="Flow"/>
          <xsd:enumeration value="Focus"/>
        </xsd:restriction>
      </xsd:simpleType>
    </xsd:element>
    <xsd:element name="Format" ma:index="11" nillable="true" ma:displayName="Format" ma:format="Dropdown" ma:internalName="Format">
      <xsd:simpleType>
        <xsd:restriction base="dms:Choice">
          <xsd:enumeration value="Excel"/>
          <xsd:enumeration value="InDesign"/>
          <xsd:enumeration value="PowerPoint"/>
          <xsd:enumeration value="Word"/>
        </xsd:restriction>
      </xsd:simpleType>
    </xsd:element>
    <xsd:element name="Size" ma:index="12" nillable="true" ma:displayName="Size" ma:format="Dropdown" ma:internalName="Size">
      <xsd:simpleType>
        <xsd:restriction base="dms:Choice">
          <xsd:enumeration value="A3"/>
          <xsd:enumeration value="A4"/>
          <xsd:enumeration value="Binder"/>
          <xsd:enumeration value="US Letter"/>
          <xsd:enumeration value="US Tabloid"/>
          <xsd:enumeration value="16x9"/>
          <xsd:enumeration value="4x3"/>
          <xsd:enumeration value="Custom"/>
        </xsd:restriction>
      </xsd:simpleType>
    </xsd:element>
    <xsd:element name="orientation" ma:index="13" nillable="true" ma:displayName="orientation" ma:format="Dropdown" ma:internalName="orientation">
      <xsd:simpleType>
        <xsd:restriction base="dms:Choice">
          <xsd:enumeration value="Landscape"/>
          <xsd:enumeration value="Portrait"/>
        </xsd:restriction>
      </xsd:simpleType>
    </xsd:element>
  </xsd:schema>
  <xsd:schema xmlns:xsd="http://www.w3.org/2001/XMLSchema" xmlns:xs="http://www.w3.org/2001/XMLSchema" xmlns:dms="http://schemas.microsoft.com/office/2006/documentManagement/types" xmlns:pc="http://schemas.microsoft.com/office/infopath/2007/PartnerControls" targetNamespace="f6a147e6-6a8f-4226-914b-63df49062d62" elementFormDefault="qualified">
    <xsd:import namespace="http://schemas.microsoft.com/office/2006/documentManagement/types"/>
    <xsd:import namespace="http://schemas.microsoft.com/office/infopath/2007/PartnerControls"/>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d7d6d4-da24-4db9-96e3-4461b983bf22" elementFormDefault="qualified">
    <xsd:import namespace="http://schemas.microsoft.com/office/2006/documentManagement/types"/>
    <xsd:import namespace="http://schemas.microsoft.com/office/infopath/2007/PartnerControls"/>
    <xsd:element name="LFT_x0020_Type" ma:index="16" nillable="true" ma:displayName="LFT-Type" ma:default="Intro" ma:format="Dropdown" ma:internalName="LFT_x0020_Type">
      <xsd:simpleType>
        <xsd:restriction base="dms:Choice">
          <xsd:enumeration value="Intro"/>
          <xsd:enumeration value="Brochures"/>
          <xsd:enumeration value="CD Labels"/>
          <xsd:enumeration value="Excel Spreadsheets"/>
          <xsd:enumeration value="Exhibit Booths"/>
          <xsd:enumeration value="Fact Sheets"/>
          <xsd:enumeration value="InDesign Binder Covers and Spines"/>
          <xsd:enumeration value="InDesign Covers"/>
          <xsd:enumeration value="InDesign Proposals v1"/>
          <xsd:enumeration value="InDesign Proposals"/>
          <xsd:enumeration value="Leave-Behind Brochures"/>
          <xsd:enumeration value="Logos and Graphic Assets"/>
          <xsd:enumeration value="Newsletters"/>
          <xsd:enumeration value="PowerPoint Binder Covers and Spines"/>
          <xsd:enumeration value="PowerPoint Covers"/>
          <xsd:enumeration value="PowerPoint Presentations"/>
          <xsd:enumeration value="Regional Ads"/>
          <xsd:enumeration value="Standard Business Documents"/>
          <xsd:enumeration value="Tabs"/>
          <xsd:enumeration value="Word Covers"/>
          <xsd:enumeration value="Word Proposals"/>
          <xsd:enumeration value="Word Reports"/>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f6a147e6-6a8f-4226-914b-63df49062d62"/>
    <ds:schemaRef ds:uri="http://purl.org/dc/elements/1.1/"/>
    <ds:schemaRef ds:uri="56d7d6d4-da24-4db9-96e3-4461b983bf22"/>
    <ds:schemaRef ds:uri="fe1a9df2-49bb-42bc-ab4d-7fe09ead8427"/>
    <ds:schemaRef ds:uri="c22a430d-154a-4238-affb-53d92abc2fb3"/>
  </ds:schemaRefs>
</ds:datastoreItem>
</file>

<file path=customXml/itemProps3.xml><?xml version="1.0" encoding="utf-8"?>
<ds:datastoreItem xmlns:ds="http://schemas.openxmlformats.org/officeDocument/2006/customXml" ds:itemID="{F132F41D-D5FD-4BCE-8D4C-A6CFE8D05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a430d-154a-4238-affb-53d92abc2fb3"/>
    <ds:schemaRef ds:uri="fe1a9df2-49bb-42bc-ab4d-7fe09ead8427"/>
    <ds:schemaRef ds:uri="f6a147e6-6a8f-4226-914b-63df49062d62"/>
    <ds:schemaRef ds:uri="56d7d6d4-da24-4db9-96e3-4461b983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Implementing Multimodal Performance Planning Sullivan 20190503</Template>
  <TotalTime>179</TotalTime>
  <Words>1085</Words>
  <Application>Microsoft Office PowerPoint</Application>
  <PresentationFormat>On-screen Show (16:9)</PresentationFormat>
  <Paragraphs>93</Paragraphs>
  <Slides>9</Slides>
  <Notes>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Wingdings</vt:lpstr>
      <vt:lpstr>LFT_PPT_16x9</vt:lpstr>
      <vt:lpstr>Blue Section Divider</vt:lpstr>
      <vt:lpstr>White Section Divider</vt:lpstr>
      <vt:lpstr>White Interior</vt:lpstr>
      <vt:lpstr>Blue Interior</vt:lpstr>
      <vt:lpstr>Implementing Multimodal Performance Planning in the Killeen-Temple MPO</vt:lpstr>
      <vt:lpstr>Killeen-Temple MPO Context</vt:lpstr>
      <vt:lpstr>Guiding Principles</vt:lpstr>
      <vt:lpstr>Orientation</vt:lpstr>
      <vt:lpstr>Data</vt:lpstr>
      <vt:lpstr>Project Selection Criteria &amp; Performance Measures</vt:lpstr>
      <vt:lpstr>Project Selection Criteria</vt:lpstr>
      <vt:lpstr>Plans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Multimodal Performance Planning in the Killeen-Temple MPO</dc:title>
  <dc:creator>Sullivan, Charlie</dc:creator>
  <cp:lastModifiedBy>Sullivan, Charlie</cp:lastModifiedBy>
  <cp:revision>16</cp:revision>
  <cp:lastPrinted>2015-05-15T19:14:38Z</cp:lastPrinted>
  <dcterms:created xsi:type="dcterms:W3CDTF">2019-05-03T20:42:30Z</dcterms:created>
  <dcterms:modified xsi:type="dcterms:W3CDTF">2019-05-31T21:40:20Z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0x010100EE309DF92D9A0A4182B86E4E506AD60B</vt:lpwstr>
  </property>
  <property fmtid="{D5CDD505-2E9C-101B-9397-08002B2CF9AE}" pid="3" name="LFT-Type">
    <vt:lpwstr>2</vt:lpwstr>
  </property>
</Properties>
</file>